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10287000" cx="18288000"/>
  <p:notesSz cx="6858000" cy="9144000"/>
  <p:embeddedFontLst>
    <p:embeddedFont>
      <p:font typeface="Play"/>
      <p:regular r:id="rId50"/>
      <p:bold r:id="rId51"/>
    </p:embeddedFont>
    <p:embeddedFont>
      <p:font typeface="Arimo"/>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0" roundtripDataSignature="AMtx7miGHmCzn2p1m4ysvpVoBwScgkLI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ay-bold.fntdata"/><Relationship Id="rId50" Type="http://schemas.openxmlformats.org/officeDocument/2006/relationships/font" Target="fonts/Play-regular.fntdata"/><Relationship Id="rId53" Type="http://schemas.openxmlformats.org/officeDocument/2006/relationships/font" Target="fonts/Arimo-bold.fntdata"/><Relationship Id="rId52" Type="http://schemas.openxmlformats.org/officeDocument/2006/relationships/font" Target="fonts/Arimo-regular.fntdata"/><Relationship Id="rId11" Type="http://schemas.openxmlformats.org/officeDocument/2006/relationships/slide" Target="slides/slide6.xml"/><Relationship Id="rId55" Type="http://schemas.openxmlformats.org/officeDocument/2006/relationships/font" Target="fonts/Arimo-boldItalic.fntdata"/><Relationship Id="rId10" Type="http://schemas.openxmlformats.org/officeDocument/2006/relationships/slide" Target="slides/slide5.xml"/><Relationship Id="rId54" Type="http://schemas.openxmlformats.org/officeDocument/2006/relationships/font" Target="fonts/Arimo-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 Trong thị trường chứng khoán, các chiến lược giao dịch không chỉ dựa vào việc phân tích các yếu tố riêng lẻ mà còn khai thác mối quan hệ giữa các cổ phiếu. Hai trong số những chiến lược phổ biến nhất, Pair Trading và Reversal Trading, là các phương pháp giao dịch dựa trên mối tương quan giữa các cổ phiếu, tận dụng sự chênh lệch hoặc biến động để tìm kiếm cơ hội lợi nhuận.</a:t>
            </a:r>
            <a:endParaRPr/>
          </a:p>
          <a:p>
            <a:pPr indent="0" lvl="0" marL="0" rtl="0" algn="l">
              <a:spcBef>
                <a:spcPts val="0"/>
              </a:spcBef>
              <a:spcAft>
                <a:spcPts val="0"/>
              </a:spcAft>
              <a:buClr>
                <a:schemeClr val="dk1"/>
              </a:buClr>
              <a:buSzPts val="1100"/>
              <a:buFont typeface="Arial"/>
              <a:buNone/>
            </a:pPr>
            <a:r>
              <a:rPr lang="en-US"/>
              <a:t>●     Pair Trading khai thác mối tương quan cùng chiều giữa hai cổ phiếu, tập trung vào việc giao dịch khi giá của chúng có sự chênh lệch bất thường so với mức trung bình.</a:t>
            </a:r>
            <a:endParaRPr/>
          </a:p>
          <a:p>
            <a:pPr indent="0" lvl="0" marL="0" rtl="0" algn="l">
              <a:spcBef>
                <a:spcPts val="0"/>
              </a:spcBef>
              <a:spcAft>
                <a:spcPts val="0"/>
              </a:spcAft>
              <a:buClr>
                <a:schemeClr val="dk1"/>
              </a:buClr>
              <a:buSzPts val="1100"/>
              <a:buFont typeface="Arial"/>
              <a:buNone/>
            </a:pPr>
            <a:r>
              <a:rPr lang="en-US"/>
              <a:t>●     Reversal Trading tận dụng mối tương quan ngược chiều giữa hai cổ phiếu, giao dịch dựa trên các xu hướng tăng hoặc giảm mạnh của một cổ phiếu để phản ánh sự thay đổi của cổ phiếu kia.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Pair Trading là chiến lược giao dịch dựa trên mối tương quan cùng chiều của hai cổ phiếu.</a:t>
            </a:r>
            <a:endParaRPr/>
          </a:p>
          <a:p>
            <a:pPr indent="0" lvl="0" marL="0" rtl="0" algn="l">
              <a:spcBef>
                <a:spcPts val="0"/>
              </a:spcBef>
              <a:spcAft>
                <a:spcPts val="0"/>
              </a:spcAft>
              <a:buClr>
                <a:schemeClr val="dk1"/>
              </a:buClr>
              <a:buSzPts val="1100"/>
              <a:buFont typeface="Arial"/>
              <a:buNone/>
            </a:pPr>
            <a:r>
              <a:rPr lang="en-US"/>
              <a:t>Ý tưởng:</a:t>
            </a:r>
            <a:endParaRPr/>
          </a:p>
          <a:p>
            <a:pPr indent="0" lvl="0" marL="0" rtl="0" algn="l">
              <a:spcBef>
                <a:spcPts val="0"/>
              </a:spcBef>
              <a:spcAft>
                <a:spcPts val="0"/>
              </a:spcAft>
              <a:buClr>
                <a:schemeClr val="dk1"/>
              </a:buClr>
              <a:buSzPts val="1100"/>
              <a:buFont typeface="Arial"/>
              <a:buNone/>
            </a:pPr>
            <a:r>
              <a:rPr lang="en-US"/>
              <a:t>Khi hai cổ phiếu có chênh lệch giá bất thường, ta kỳ vọng chúng sẽ quay về trạng thái cân bằng.</a:t>
            </a:r>
            <a:endParaRPr/>
          </a:p>
          <a:p>
            <a:pPr indent="0" lvl="0" marL="0" rtl="0" algn="l">
              <a:spcBef>
                <a:spcPts val="0"/>
              </a:spcBef>
              <a:spcAft>
                <a:spcPts val="0"/>
              </a:spcAft>
              <a:buClr>
                <a:schemeClr val="dk1"/>
              </a:buClr>
              <a:buSzPts val="1100"/>
              <a:buFont typeface="Arial"/>
              <a:buNone/>
            </a:pPr>
            <a:r>
              <a:rPr lang="en-US"/>
              <a:t>Mua thấp - Bán cao: Mua cổ phiếu bị định giá thấp, bán cổ phiếu bị định giá cao.</a:t>
            </a:r>
            <a:endParaRPr/>
          </a:p>
          <a:p>
            <a:pPr indent="0" lvl="0" marL="0" rtl="0" algn="l">
              <a:spcBef>
                <a:spcPts val="0"/>
              </a:spcBef>
              <a:spcAft>
                <a:spcPts val="0"/>
              </a:spcAft>
              <a:buClr>
                <a:schemeClr val="dk1"/>
              </a:buClr>
              <a:buSzPts val="1100"/>
              <a:buFont typeface="Arial"/>
              <a:buNone/>
            </a:pPr>
            <a:r>
              <a:rPr lang="en-US"/>
              <a:t>Nguyên tắc:</a:t>
            </a:r>
            <a:endParaRPr/>
          </a:p>
          <a:p>
            <a:pPr indent="0" lvl="0" marL="0" rtl="0" algn="l">
              <a:spcBef>
                <a:spcPts val="0"/>
              </a:spcBef>
              <a:spcAft>
                <a:spcPts val="0"/>
              </a:spcAft>
              <a:buClr>
                <a:schemeClr val="dk1"/>
              </a:buClr>
              <a:buSzPts val="1100"/>
              <a:buFont typeface="Arial"/>
              <a:buNone/>
            </a:pPr>
            <a:r>
              <a:rPr lang="en-US"/>
              <a:t>Vào lệnh (Entry Point): Chênh lệch giá vượt ±2 độ lệch chuẩn.</a:t>
            </a:r>
            <a:endParaRPr/>
          </a:p>
          <a:p>
            <a:pPr indent="0" lvl="0" marL="0" rtl="0" algn="l">
              <a:spcBef>
                <a:spcPts val="0"/>
              </a:spcBef>
              <a:spcAft>
                <a:spcPts val="0"/>
              </a:spcAft>
              <a:buClr>
                <a:schemeClr val="dk1"/>
              </a:buClr>
              <a:buSzPts val="1100"/>
              <a:buFont typeface="Arial"/>
              <a:buNone/>
            </a:pPr>
            <a:r>
              <a:rPr lang="en-US"/>
              <a:t>Thoát lệnh (Exit Point): Chênh lệch giá trở về mức trung bình.</a:t>
            </a:r>
            <a:endParaRPr/>
          </a:p>
          <a:p>
            <a:pPr indent="0" lvl="0" marL="0" rtl="0" algn="l">
              <a:spcBef>
                <a:spcPts val="0"/>
              </a:spcBef>
              <a:spcAft>
                <a:spcPts val="0"/>
              </a:spcAft>
              <a:buClr>
                <a:schemeClr val="dk1"/>
              </a:buClr>
              <a:buSzPts val="1100"/>
              <a:buFont typeface="Arial"/>
              <a:buNone/>
            </a:pPr>
            <a:r>
              <a:rPr lang="en-US"/>
              <a:t>Cắt lỗ (Stop Loss): Chênh lệch giá vượt ±3 độ lệch chuẩn.</a:t>
            </a:r>
            <a:endParaRPr/>
          </a:p>
          <a:p>
            <a:pPr indent="0" lvl="0" marL="0" rtl="0" algn="l">
              <a:spcBef>
                <a:spcPts val="0"/>
              </a:spcBef>
              <a:spcAft>
                <a:spcPts val="0"/>
              </a:spcAft>
              <a:buClr>
                <a:schemeClr val="dk1"/>
              </a:buClr>
              <a:buSzPts val="1100"/>
              <a:buFont typeface="Arial"/>
              <a:buNone/>
            </a:pPr>
            <a:r>
              <a:rPr lang="en-US"/>
              <a:t>Ví dụ: Cặp FPT - CMG.</a:t>
            </a:r>
            <a:endParaRPr/>
          </a:p>
          <a:p>
            <a:pPr indent="0" lvl="0" marL="0" rtl="0" algn="l">
              <a:spcBef>
                <a:spcPts val="0"/>
              </a:spcBef>
              <a:spcAft>
                <a:spcPts val="0"/>
              </a:spcAft>
              <a:buClr>
                <a:schemeClr val="dk1"/>
              </a:buClr>
              <a:buSzPts val="1100"/>
              <a:buFont typeface="Arial"/>
              <a:buNone/>
            </a:pPr>
            <a:r>
              <a:rPr lang="en-US"/>
              <a:t>Ưu điểm: Rủi ro thấp, phù hợp với nhà đầu tư ưa thích sự ổn định.</a:t>
            </a:r>
            <a:endParaRPr/>
          </a:p>
          <a:p>
            <a:pPr indent="0" lvl="0" marL="0" rtl="0" algn="l">
              <a:spcBef>
                <a:spcPts val="0"/>
              </a:spcBef>
              <a:spcAft>
                <a:spcPts val="0"/>
              </a:spcAft>
              <a:buClr>
                <a:schemeClr val="dk1"/>
              </a:buClr>
              <a:buSzPts val="1100"/>
              <a:buFont typeface="Arial"/>
              <a:buNone/>
            </a:pPr>
            <a:r>
              <a:rPr lang="en-US"/>
              <a:t>Nhược điểm: Hiệu quả phụ thuộc vào sự duy trì tương quan, cần quản lý rủi ro tốt.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Reversal Trading là chiến lược giao dịch dựa trên mối tương quan ngược chiều của hai cổ phiếu.</a:t>
            </a:r>
            <a:endParaRPr/>
          </a:p>
          <a:p>
            <a:pPr indent="0" lvl="0" marL="0" rtl="0" algn="l">
              <a:spcBef>
                <a:spcPts val="0"/>
              </a:spcBef>
              <a:spcAft>
                <a:spcPts val="0"/>
              </a:spcAft>
              <a:buClr>
                <a:schemeClr val="dk1"/>
              </a:buClr>
              <a:buSzPts val="1100"/>
              <a:buFont typeface="Arial"/>
              <a:buNone/>
            </a:pPr>
            <a:r>
              <a:rPr lang="en-US"/>
              <a:t>Ý tưởng:</a:t>
            </a:r>
            <a:endParaRPr/>
          </a:p>
          <a:p>
            <a:pPr indent="0" lvl="0" marL="0" rtl="0" algn="l">
              <a:spcBef>
                <a:spcPts val="0"/>
              </a:spcBef>
              <a:spcAft>
                <a:spcPts val="0"/>
              </a:spcAft>
              <a:buClr>
                <a:schemeClr val="dk1"/>
              </a:buClr>
              <a:buSzPts val="1100"/>
              <a:buFont typeface="Arial"/>
              <a:buNone/>
            </a:pPr>
            <a:r>
              <a:rPr lang="en-US"/>
              <a:t>Khi một cổ phiếu tăng mạnh, cổ phiếu kia sẽ giảm mạnh và ngược lại.</a:t>
            </a:r>
            <a:endParaRPr/>
          </a:p>
          <a:p>
            <a:pPr indent="0" lvl="0" marL="0" rtl="0" algn="l">
              <a:spcBef>
                <a:spcPts val="0"/>
              </a:spcBef>
              <a:spcAft>
                <a:spcPts val="0"/>
              </a:spcAft>
              <a:buClr>
                <a:schemeClr val="dk1"/>
              </a:buClr>
              <a:buSzPts val="1100"/>
              <a:buFont typeface="Arial"/>
              <a:buNone/>
            </a:pPr>
            <a:r>
              <a:rPr lang="en-US"/>
              <a:t>Mua thấp - Bán cao: Mua cổ phiếu đang giảm, bán cổ phiếu đang tăng (dựa trên kỳ vọng đảo chiều).</a:t>
            </a:r>
            <a:endParaRPr/>
          </a:p>
          <a:p>
            <a:pPr indent="0" lvl="0" marL="0" rtl="0" algn="l">
              <a:spcBef>
                <a:spcPts val="0"/>
              </a:spcBef>
              <a:spcAft>
                <a:spcPts val="0"/>
              </a:spcAft>
              <a:buClr>
                <a:schemeClr val="dk1"/>
              </a:buClr>
              <a:buSzPts val="1100"/>
              <a:buFont typeface="Arial"/>
              <a:buNone/>
            </a:pPr>
            <a:r>
              <a:rPr lang="en-US"/>
              <a:t>Nguyên tắc:</a:t>
            </a:r>
            <a:endParaRPr/>
          </a:p>
          <a:p>
            <a:pPr indent="0" lvl="0" marL="0" rtl="0" algn="l">
              <a:spcBef>
                <a:spcPts val="0"/>
              </a:spcBef>
              <a:spcAft>
                <a:spcPts val="0"/>
              </a:spcAft>
              <a:buClr>
                <a:schemeClr val="dk1"/>
              </a:buClr>
              <a:buSzPts val="1100"/>
              <a:buFont typeface="Arial"/>
              <a:buNone/>
            </a:pPr>
            <a:r>
              <a:rPr lang="en-US"/>
              <a:t>Vào lệnh (Entry Point): Giá cổ phiếu biến động vượt ±2 độ lệch chuẩn.</a:t>
            </a:r>
            <a:endParaRPr/>
          </a:p>
          <a:p>
            <a:pPr indent="0" lvl="0" marL="0" rtl="0" algn="l">
              <a:spcBef>
                <a:spcPts val="0"/>
              </a:spcBef>
              <a:spcAft>
                <a:spcPts val="0"/>
              </a:spcAft>
              <a:buClr>
                <a:schemeClr val="dk1"/>
              </a:buClr>
              <a:buSzPts val="1100"/>
              <a:buFont typeface="Arial"/>
              <a:buNone/>
            </a:pPr>
            <a:r>
              <a:rPr lang="en-US"/>
              <a:t>Thoát lệnh (Exit Point): Giá cổ phiếu trở về trạng thái cân bằng.</a:t>
            </a:r>
            <a:endParaRPr/>
          </a:p>
          <a:p>
            <a:pPr indent="0" lvl="0" marL="0" rtl="0" algn="l">
              <a:spcBef>
                <a:spcPts val="0"/>
              </a:spcBef>
              <a:spcAft>
                <a:spcPts val="0"/>
              </a:spcAft>
              <a:buClr>
                <a:schemeClr val="dk1"/>
              </a:buClr>
              <a:buSzPts val="1100"/>
              <a:buFont typeface="Arial"/>
              <a:buNone/>
            </a:pPr>
            <a:r>
              <a:rPr lang="en-US"/>
              <a:t>Cắt lỗ (Stop Loss): Biến động giá vượt ±3 độ lệch chuẩn.</a:t>
            </a:r>
            <a:endParaRPr/>
          </a:p>
          <a:p>
            <a:pPr indent="0" lvl="0" marL="0" rtl="0" algn="l">
              <a:spcBef>
                <a:spcPts val="0"/>
              </a:spcBef>
              <a:spcAft>
                <a:spcPts val="0"/>
              </a:spcAft>
              <a:buClr>
                <a:schemeClr val="dk1"/>
              </a:buClr>
              <a:buSzPts val="1100"/>
              <a:buFont typeface="Arial"/>
              <a:buNone/>
            </a:pPr>
            <a:r>
              <a:rPr lang="en-US"/>
              <a:t>Ưu điểm: Lợi nhuận cao nhờ tận dụng biến động mạnh.</a:t>
            </a:r>
            <a:endParaRPr/>
          </a:p>
          <a:p>
            <a:pPr indent="0" lvl="0" marL="0" rtl="0" algn="l">
              <a:spcBef>
                <a:spcPts val="0"/>
              </a:spcBef>
              <a:spcAft>
                <a:spcPts val="0"/>
              </a:spcAft>
              <a:buClr>
                <a:schemeClr val="dk1"/>
              </a:buClr>
              <a:buSzPts val="1100"/>
              <a:buFont typeface="Arial"/>
              <a:buNone/>
            </a:pPr>
            <a:r>
              <a:rPr lang="en-US"/>
              <a:t>Nhược điểm: Rủi ro cao, đòi hỏi quản lý vốn cẩn thận, phù hợp với nhà đầu tư chấp nhận rủi ro.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2" name="Google Shape;22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5d39525d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325d39525d9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Font typeface="Arial"/>
              <a:buNone/>
            </a:pPr>
            <a:r>
              <a:rPr lang="en-US" sz="2700">
                <a:solidFill>
                  <a:schemeClr val="dk1"/>
                </a:solidFill>
                <a:latin typeface="Lato"/>
                <a:ea typeface="Lato"/>
                <a:cs typeface="Lato"/>
                <a:sym typeface="Lato"/>
              </a:rPr>
              <a:t>Nghiên cứu sẽ tập trung vào việc tìm hiểu đặc điểm ngành này trên thị trường chứng khoán, xác định các yếu tố ảnh hưởng đến giá cổ phiếu, đồng thời nghiên cứu các chiến lược giao dịch Pair Trading và Reversal Trading. Các mô hình Ridge Regression, LSTM, ARIMA sẽ được xây dựng, triển khai và đánh giá hiệu quả để đưa ra khuyến nghị ứng dụng thực tiễn.</a:t>
            </a:r>
            <a:endParaRPr sz="1400">
              <a:solidFill>
                <a:schemeClr val="dk1"/>
              </a:solidFill>
            </a:endParaRPr>
          </a:p>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5d39525d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325d39525d9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5d39525d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1. Thu thập và tiền xử lý dữ liệu </a:t>
            </a:r>
            <a:endParaRPr/>
          </a:p>
          <a:p>
            <a:pPr indent="0" lvl="0" marL="0" rtl="0" algn="l">
              <a:spcBef>
                <a:spcPts val="0"/>
              </a:spcBef>
              <a:spcAft>
                <a:spcPts val="0"/>
              </a:spcAft>
              <a:buClr>
                <a:schemeClr val="dk1"/>
              </a:buClr>
              <a:buSzPts val="1100"/>
              <a:buFont typeface="Arial"/>
              <a:buNone/>
            </a:pPr>
            <a:r>
              <a:rPr lang="en-US"/>
              <a:t>2. Phân tích và khám phá dữ liệu (EDA)</a:t>
            </a:r>
            <a:endParaRPr/>
          </a:p>
          <a:p>
            <a:pPr indent="0" lvl="0" marL="0" rtl="0" algn="l">
              <a:spcBef>
                <a:spcPts val="0"/>
              </a:spcBef>
              <a:spcAft>
                <a:spcPts val="0"/>
              </a:spcAft>
              <a:buClr>
                <a:schemeClr val="dk1"/>
              </a:buClr>
              <a:buSzPts val="1100"/>
              <a:buFont typeface="Arial"/>
              <a:buNone/>
            </a:pPr>
            <a:r>
              <a:rPr lang="en-US"/>
              <a:t>3. Phân tích cổ phiếu theo cặp</a:t>
            </a:r>
            <a:endParaRPr/>
          </a:p>
          <a:p>
            <a:pPr indent="0" lvl="0" marL="0" rtl="0" algn="l">
              <a:spcBef>
                <a:spcPts val="0"/>
              </a:spcBef>
              <a:spcAft>
                <a:spcPts val="0"/>
              </a:spcAft>
              <a:buClr>
                <a:schemeClr val="dk1"/>
              </a:buClr>
              <a:buSzPts val="1100"/>
              <a:buFont typeface="Arial"/>
              <a:buNone/>
            </a:pPr>
            <a:r>
              <a:rPr lang="en-US"/>
              <a:t>4. Xây dựng mô hình dự đoán</a:t>
            </a:r>
            <a:endParaRPr/>
          </a:p>
          <a:p>
            <a:pPr indent="0" lvl="0" marL="0" rtl="0" algn="l">
              <a:spcBef>
                <a:spcPts val="0"/>
              </a:spcBef>
              <a:spcAft>
                <a:spcPts val="0"/>
              </a:spcAft>
              <a:buClr>
                <a:schemeClr val="dk1"/>
              </a:buClr>
              <a:buSzPts val="1100"/>
              <a:buFont typeface="Arial"/>
              <a:buNone/>
            </a:pPr>
            <a:r>
              <a:rPr lang="en-US"/>
              <a:t>5. Huấn luyện và đánh giá mô hình </a:t>
            </a:r>
            <a:endParaRPr/>
          </a:p>
          <a:p>
            <a:pPr indent="0" lvl="0" marL="0" rtl="0" algn="l">
              <a:spcBef>
                <a:spcPts val="0"/>
              </a:spcBef>
              <a:spcAft>
                <a:spcPts val="0"/>
              </a:spcAft>
              <a:buClr>
                <a:schemeClr val="dk1"/>
              </a:buClr>
              <a:buSzPts val="1100"/>
              <a:buFont typeface="Arial"/>
              <a:buNone/>
            </a:pPr>
            <a:r>
              <a:rPr lang="en-US"/>
              <a:t>6. Dựng web ứng dụng mô hình học máy </a:t>
            </a:r>
            <a:endParaRPr/>
          </a:p>
          <a:p>
            <a:pPr indent="0" lvl="0" marL="0" rtl="0" algn="l">
              <a:spcBef>
                <a:spcPts val="0"/>
              </a:spcBef>
              <a:spcAft>
                <a:spcPts val="0"/>
              </a:spcAft>
              <a:buClr>
                <a:schemeClr val="dk1"/>
              </a:buClr>
              <a:buSzPts val="1100"/>
              <a:buFont typeface="Arial"/>
              <a:buNone/>
            </a:pPr>
            <a:r>
              <a:rPr lang="en-US"/>
              <a:t>7. Đề xuất giải pháp và hướng nghiên cứu tiếp theo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5" name="Google Shape;135;g325d39525d9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8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8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8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7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7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8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8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8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81"/>
          <p:cNvSpPr/>
          <p:nvPr>
            <p:ph idx="2" type="pic"/>
          </p:nvPr>
        </p:nvSpPr>
        <p:spPr>
          <a:xfrm>
            <a:off x="1792288" y="612775"/>
            <a:ext cx="5486400" cy="4114800"/>
          </a:xfrm>
          <a:prstGeom prst="rect">
            <a:avLst/>
          </a:prstGeom>
          <a:noFill/>
          <a:ln>
            <a:noFill/>
          </a:ln>
        </p:spPr>
      </p:sp>
      <p:sp>
        <p:nvSpPr>
          <p:cNvPr id="64" name="Google Shape;64;p8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p1"/>
          <p:cNvSpPr txBox="1"/>
          <p:nvPr/>
        </p:nvSpPr>
        <p:spPr>
          <a:xfrm>
            <a:off x="6672141" y="461523"/>
            <a:ext cx="5963567" cy="651129"/>
          </a:xfrm>
          <a:prstGeom prst="rect">
            <a:avLst/>
          </a:prstGeom>
          <a:noFill/>
          <a:ln>
            <a:noFill/>
          </a:ln>
        </p:spPr>
        <p:txBody>
          <a:bodyPr anchorCtr="0" anchor="t" bIns="0" lIns="0" spcFirstLastPara="1" rIns="0" wrap="square" tIns="0">
            <a:spAutoFit/>
          </a:bodyPr>
          <a:lstStyle/>
          <a:p>
            <a:pPr indent="0" lvl="0" marL="0" marR="0" rtl="0" algn="l">
              <a:lnSpc>
                <a:spcPct val="108001"/>
              </a:lnSpc>
              <a:spcBef>
                <a:spcPts val="0"/>
              </a:spcBef>
              <a:spcAft>
                <a:spcPts val="0"/>
              </a:spcAft>
              <a:buNone/>
            </a:pPr>
            <a:r>
              <a:rPr b="0" i="0" lang="en-US" sz="4599" u="none" cap="none" strike="noStrike">
                <a:solidFill>
                  <a:srgbClr val="C00000"/>
                </a:solidFill>
                <a:latin typeface="Lato"/>
                <a:ea typeface="Lato"/>
                <a:cs typeface="Lato"/>
                <a:sym typeface="Lato"/>
              </a:rPr>
              <a:t>ĐỒ ÁN TỐT NGHIỆP</a:t>
            </a:r>
            <a:endParaRPr/>
          </a:p>
        </p:txBody>
      </p:sp>
      <p:sp>
        <p:nvSpPr>
          <p:cNvPr id="86" name="Google Shape;86;p1"/>
          <p:cNvSpPr txBox="1"/>
          <p:nvPr/>
        </p:nvSpPr>
        <p:spPr>
          <a:xfrm>
            <a:off x="3271716" y="1798452"/>
            <a:ext cx="13430607" cy="162154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3900" u="none" cap="none" strike="noStrike">
                <a:solidFill>
                  <a:srgbClr val="C00000"/>
                </a:solidFill>
                <a:latin typeface="Lato"/>
                <a:ea typeface="Lato"/>
                <a:cs typeface="Lato"/>
                <a:sym typeface="Lato"/>
              </a:rPr>
              <a:t>ỨNG DỤNG KẾT HỢP KỸ THUẬT PHÂN TÍCH THEO CẶP VÀ HỌC MÁY ĐỂ TỐI ƯU HÓA LỢI NHUẬN ĐẦU TƯ CỔ PHIẾU NHÓM NGÀNH CÔNG NGHỆ Ở VIỆT NAM</a:t>
            </a:r>
            <a:endParaRPr/>
          </a:p>
        </p:txBody>
      </p:sp>
      <p:sp>
        <p:nvSpPr>
          <p:cNvPr id="87" name="Google Shape;87;p1"/>
          <p:cNvSpPr txBox="1"/>
          <p:nvPr/>
        </p:nvSpPr>
        <p:spPr>
          <a:xfrm>
            <a:off x="3900366" y="5162550"/>
            <a:ext cx="3446167" cy="372999"/>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US" sz="2600" u="none" cap="none" strike="noStrike">
                <a:solidFill>
                  <a:srgbClr val="C00000"/>
                </a:solidFill>
                <a:latin typeface="Lato"/>
                <a:ea typeface="Lato"/>
                <a:cs typeface="Lato"/>
                <a:sym typeface="Lato"/>
              </a:rPr>
              <a:t>Giảng viên hướng dẫn:</a:t>
            </a:r>
            <a:endParaRPr/>
          </a:p>
        </p:txBody>
      </p:sp>
      <p:sp>
        <p:nvSpPr>
          <p:cNvPr id="88" name="Google Shape;88;p1"/>
          <p:cNvSpPr txBox="1"/>
          <p:nvPr/>
        </p:nvSpPr>
        <p:spPr>
          <a:xfrm>
            <a:off x="7346534" y="5162550"/>
            <a:ext cx="3446167" cy="372999"/>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US" sz="2600" u="none" cap="none" strike="noStrike">
                <a:solidFill>
                  <a:srgbClr val="C00000"/>
                </a:solidFill>
                <a:latin typeface="Lato"/>
                <a:ea typeface="Lato"/>
                <a:cs typeface="Lato"/>
                <a:sym typeface="Lato"/>
              </a:rPr>
              <a:t>TS. Lê Thị Quỳnh Liên</a:t>
            </a:r>
            <a:endParaRPr/>
          </a:p>
        </p:txBody>
      </p:sp>
      <p:sp>
        <p:nvSpPr>
          <p:cNvPr id="89" name="Google Shape;89;p1"/>
          <p:cNvSpPr txBox="1"/>
          <p:nvPr/>
        </p:nvSpPr>
        <p:spPr>
          <a:xfrm>
            <a:off x="7346534" y="5920188"/>
            <a:ext cx="3446167" cy="372999"/>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US" sz="2600" u="none" cap="none" strike="noStrike">
                <a:solidFill>
                  <a:srgbClr val="C00000"/>
                </a:solidFill>
                <a:latin typeface="Lato"/>
                <a:ea typeface="Lato"/>
                <a:cs typeface="Lato"/>
                <a:sym typeface="Lato"/>
              </a:rPr>
              <a:t>Nguyễn Đức Mạnh</a:t>
            </a:r>
            <a:endParaRPr/>
          </a:p>
        </p:txBody>
      </p:sp>
      <p:sp>
        <p:nvSpPr>
          <p:cNvPr id="90" name="Google Shape;90;p1"/>
          <p:cNvSpPr txBox="1"/>
          <p:nvPr/>
        </p:nvSpPr>
        <p:spPr>
          <a:xfrm>
            <a:off x="3900366" y="5920188"/>
            <a:ext cx="3446167" cy="372999"/>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US" sz="2600" u="none" cap="none" strike="noStrike">
                <a:solidFill>
                  <a:srgbClr val="C00000"/>
                </a:solidFill>
                <a:latin typeface="Lato"/>
                <a:ea typeface="Lato"/>
                <a:cs typeface="Lato"/>
                <a:sym typeface="Lato"/>
              </a:rPr>
              <a:t>Sinh viên thực hiện: </a:t>
            </a:r>
            <a:endParaRPr/>
          </a:p>
        </p:txBody>
      </p:sp>
      <p:sp>
        <p:nvSpPr>
          <p:cNvPr id="91" name="Google Shape;91;p1"/>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66" name="Google Shape;166;p8"/>
          <p:cNvCxnSpPr/>
          <p:nvPr/>
        </p:nvCxnSpPr>
        <p:spPr>
          <a:xfrm flipH="1" rot="10800000">
            <a:off x="1131715" y="4408843"/>
            <a:ext cx="3351058" cy="2092970"/>
          </a:xfrm>
          <a:prstGeom prst="straightConnector1">
            <a:avLst/>
          </a:prstGeom>
          <a:noFill/>
          <a:ln cap="rnd" cmpd="sng" w="19050">
            <a:solidFill>
              <a:srgbClr val="ED7D31"/>
            </a:solidFill>
            <a:prstDash val="solid"/>
            <a:round/>
            <a:headEnd len="sm" w="sm" type="none"/>
            <a:tailEnd len="med" w="med" type="triangle"/>
          </a:ln>
        </p:spPr>
      </p:cxnSp>
      <p:grpSp>
        <p:nvGrpSpPr>
          <p:cNvPr id="167" name="Google Shape;167;p8"/>
          <p:cNvGrpSpPr/>
          <p:nvPr/>
        </p:nvGrpSpPr>
        <p:grpSpPr>
          <a:xfrm>
            <a:off x="157405" y="6494669"/>
            <a:ext cx="1948619" cy="1113855"/>
            <a:chOff x="0" y="-9525"/>
            <a:chExt cx="2598159" cy="1485140"/>
          </a:xfrm>
        </p:grpSpPr>
        <p:sp>
          <p:nvSpPr>
            <p:cNvPr id="168" name="Google Shape;168;p8"/>
            <p:cNvSpPr/>
            <p:nvPr/>
          </p:nvSpPr>
          <p:spPr>
            <a:xfrm>
              <a:off x="5229" y="10467"/>
              <a:ext cx="2587682" cy="1454640"/>
            </a:xfrm>
            <a:custGeom>
              <a:rect b="b" l="l" r="r" t="t"/>
              <a:pathLst>
                <a:path extrusionOk="0" h="1454640" w="2587682">
                  <a:moveTo>
                    <a:pt x="0" y="407283"/>
                  </a:moveTo>
                  <a:cubicBezTo>
                    <a:pt x="0" y="182341"/>
                    <a:pt x="92033" y="0"/>
                    <a:pt x="205557" y="0"/>
                  </a:cubicBezTo>
                  <a:lnTo>
                    <a:pt x="2382126" y="0"/>
                  </a:lnTo>
                  <a:cubicBezTo>
                    <a:pt x="2495650" y="0"/>
                    <a:pt x="2587682" y="182341"/>
                    <a:pt x="2587682" y="407283"/>
                  </a:cubicBezTo>
                  <a:lnTo>
                    <a:pt x="2587682" y="1047358"/>
                  </a:lnTo>
                  <a:cubicBezTo>
                    <a:pt x="2587682" y="1272300"/>
                    <a:pt x="2495650" y="1454640"/>
                    <a:pt x="2382126" y="1454640"/>
                  </a:cubicBezTo>
                  <a:lnTo>
                    <a:pt x="205557" y="1454640"/>
                  </a:lnTo>
                  <a:cubicBezTo>
                    <a:pt x="92033" y="1454640"/>
                    <a:pt x="0" y="1272300"/>
                    <a:pt x="0" y="1047358"/>
                  </a:cubicBezTo>
                  <a:close/>
                </a:path>
              </a:pathLst>
            </a:custGeom>
            <a:solidFill>
              <a:srgbClr val="F8C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0" y="0"/>
              <a:ext cx="2598141" cy="1475575"/>
            </a:xfrm>
            <a:custGeom>
              <a:rect b="b" l="l" r="r" t="t"/>
              <a:pathLst>
                <a:path extrusionOk="0" h="1475575" w="2598141">
                  <a:moveTo>
                    <a:pt x="0" y="417750"/>
                  </a:moveTo>
                  <a:cubicBezTo>
                    <a:pt x="0" y="186946"/>
                    <a:pt x="94438" y="0"/>
                    <a:pt x="210786" y="0"/>
                  </a:cubicBezTo>
                  <a:lnTo>
                    <a:pt x="2387355" y="0"/>
                  </a:lnTo>
                  <a:lnTo>
                    <a:pt x="2387355" y="10467"/>
                  </a:lnTo>
                  <a:lnTo>
                    <a:pt x="2387355" y="0"/>
                  </a:lnTo>
                  <a:cubicBezTo>
                    <a:pt x="2503703" y="0"/>
                    <a:pt x="2598141" y="186946"/>
                    <a:pt x="2598141" y="417750"/>
                  </a:cubicBezTo>
                  <a:lnTo>
                    <a:pt x="2592911" y="417750"/>
                  </a:lnTo>
                  <a:lnTo>
                    <a:pt x="2598141" y="417750"/>
                  </a:lnTo>
                  <a:lnTo>
                    <a:pt x="2598141" y="1057825"/>
                  </a:lnTo>
                  <a:lnTo>
                    <a:pt x="2592911" y="1057825"/>
                  </a:lnTo>
                  <a:lnTo>
                    <a:pt x="2598141" y="1057825"/>
                  </a:lnTo>
                  <a:cubicBezTo>
                    <a:pt x="2598141" y="1288629"/>
                    <a:pt x="2503703" y="1475575"/>
                    <a:pt x="2387355" y="1475575"/>
                  </a:cubicBezTo>
                  <a:lnTo>
                    <a:pt x="2387355" y="1465107"/>
                  </a:lnTo>
                  <a:lnTo>
                    <a:pt x="2387355" y="1475575"/>
                  </a:lnTo>
                  <a:lnTo>
                    <a:pt x="210786" y="1475575"/>
                  </a:lnTo>
                  <a:lnTo>
                    <a:pt x="210786" y="1465107"/>
                  </a:lnTo>
                  <a:lnTo>
                    <a:pt x="210786" y="1475575"/>
                  </a:lnTo>
                  <a:cubicBezTo>
                    <a:pt x="94438" y="1475575"/>
                    <a:pt x="0" y="1288629"/>
                    <a:pt x="0" y="1057825"/>
                  </a:cubicBezTo>
                  <a:lnTo>
                    <a:pt x="0" y="417750"/>
                  </a:lnTo>
                  <a:lnTo>
                    <a:pt x="5229" y="417750"/>
                  </a:lnTo>
                  <a:lnTo>
                    <a:pt x="0" y="417750"/>
                  </a:lnTo>
                  <a:moveTo>
                    <a:pt x="10458" y="417750"/>
                  </a:moveTo>
                  <a:lnTo>
                    <a:pt x="10458" y="1057825"/>
                  </a:lnTo>
                  <a:lnTo>
                    <a:pt x="5229" y="1057825"/>
                  </a:lnTo>
                  <a:lnTo>
                    <a:pt x="10458" y="1057825"/>
                  </a:lnTo>
                  <a:cubicBezTo>
                    <a:pt x="10458" y="1276905"/>
                    <a:pt x="100085" y="1454640"/>
                    <a:pt x="210786" y="1454640"/>
                  </a:cubicBezTo>
                  <a:lnTo>
                    <a:pt x="2387355" y="1454640"/>
                  </a:lnTo>
                  <a:cubicBezTo>
                    <a:pt x="2498055" y="1454640"/>
                    <a:pt x="2587682" y="1276905"/>
                    <a:pt x="2587682" y="1057825"/>
                  </a:cubicBezTo>
                  <a:lnTo>
                    <a:pt x="2587682" y="417750"/>
                  </a:lnTo>
                  <a:cubicBezTo>
                    <a:pt x="2587682" y="198669"/>
                    <a:pt x="2498055" y="20935"/>
                    <a:pt x="2387355" y="20935"/>
                  </a:cubicBezTo>
                  <a:lnTo>
                    <a:pt x="210786" y="20935"/>
                  </a:lnTo>
                  <a:lnTo>
                    <a:pt x="210786" y="10467"/>
                  </a:lnTo>
                  <a:lnTo>
                    <a:pt x="210786" y="20935"/>
                  </a:lnTo>
                  <a:cubicBezTo>
                    <a:pt x="100085" y="20935"/>
                    <a:pt x="10458" y="198669"/>
                    <a:pt x="10458" y="417750"/>
                  </a:cubicBezTo>
                  <a:close/>
                </a:path>
              </a:pathLst>
            </a:custGeom>
            <a:solidFill>
              <a:srgbClr val="843C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txBox="1"/>
            <p:nvPr/>
          </p:nvSpPr>
          <p:spPr>
            <a:xfrm>
              <a:off x="0" y="-9525"/>
              <a:ext cx="2598159" cy="148514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1" i="0" lang="en-US" sz="2000" u="none" cap="none" strike="noStrike">
                  <a:solidFill>
                    <a:srgbClr val="843C0B"/>
                  </a:solidFill>
                  <a:latin typeface="Arimo"/>
                  <a:ea typeface="Arimo"/>
                  <a:cs typeface="Arimo"/>
                  <a:sym typeface="Arimo"/>
                </a:rPr>
                <a:t>date</a:t>
              </a:r>
              <a:endParaRPr/>
            </a:p>
            <a:p>
              <a:pPr indent="0" lvl="0" marL="0" marR="0" rtl="0" algn="ctr">
                <a:lnSpc>
                  <a:spcPct val="120000"/>
                </a:lnSpc>
                <a:spcBef>
                  <a:spcPts val="0"/>
                </a:spcBef>
                <a:spcAft>
                  <a:spcPts val="0"/>
                </a:spcAft>
                <a:buNone/>
              </a:pPr>
              <a:r>
                <a:rPr b="0" i="0" lang="en-US" sz="2000" u="none" cap="none" strike="noStrike">
                  <a:solidFill>
                    <a:srgbClr val="843C0B"/>
                  </a:solidFill>
                  <a:latin typeface="Arimo"/>
                  <a:ea typeface="Arimo"/>
                  <a:cs typeface="Arimo"/>
                  <a:sym typeface="Arimo"/>
                </a:rPr>
                <a:t>Ngày giao dịch cổ phiếu</a:t>
              </a:r>
              <a:endParaRPr/>
            </a:p>
          </p:txBody>
        </p:sp>
      </p:grpSp>
      <p:cxnSp>
        <p:nvCxnSpPr>
          <p:cNvPr id="171" name="Google Shape;171;p8"/>
          <p:cNvCxnSpPr/>
          <p:nvPr/>
        </p:nvCxnSpPr>
        <p:spPr>
          <a:xfrm flipH="1" rot="10800000">
            <a:off x="3765536" y="4408843"/>
            <a:ext cx="2645947" cy="2089277"/>
          </a:xfrm>
          <a:prstGeom prst="straightConnector1">
            <a:avLst/>
          </a:prstGeom>
          <a:noFill/>
          <a:ln cap="rnd" cmpd="sng" w="19050">
            <a:solidFill>
              <a:srgbClr val="ED7D31"/>
            </a:solidFill>
            <a:prstDash val="solid"/>
            <a:round/>
            <a:headEnd len="sm" w="sm" type="none"/>
            <a:tailEnd len="med" w="med" type="triangle"/>
          </a:ln>
        </p:spPr>
      </p:cxnSp>
      <p:grpSp>
        <p:nvGrpSpPr>
          <p:cNvPr id="172" name="Google Shape;172;p8"/>
          <p:cNvGrpSpPr/>
          <p:nvPr/>
        </p:nvGrpSpPr>
        <p:grpSpPr>
          <a:xfrm>
            <a:off x="2348314" y="6490976"/>
            <a:ext cx="2834444" cy="1105494"/>
            <a:chOff x="0" y="-9525"/>
            <a:chExt cx="3779259" cy="1473992"/>
          </a:xfrm>
        </p:grpSpPr>
        <p:sp>
          <p:nvSpPr>
            <p:cNvPr id="173" name="Google Shape;173;p8"/>
            <p:cNvSpPr/>
            <p:nvPr/>
          </p:nvSpPr>
          <p:spPr>
            <a:xfrm>
              <a:off x="7606" y="10388"/>
              <a:ext cx="3764020" cy="1443650"/>
            </a:xfrm>
            <a:custGeom>
              <a:rect b="b" l="l" r="r" t="t"/>
              <a:pathLst>
                <a:path extrusionOk="0" h="1443650" w="3764020">
                  <a:moveTo>
                    <a:pt x="0" y="404206"/>
                  </a:moveTo>
                  <a:cubicBezTo>
                    <a:pt x="0" y="180963"/>
                    <a:pt x="133870" y="0"/>
                    <a:pt x="299001" y="0"/>
                  </a:cubicBezTo>
                  <a:lnTo>
                    <a:pt x="3465019" y="0"/>
                  </a:lnTo>
                  <a:cubicBezTo>
                    <a:pt x="3630150" y="0"/>
                    <a:pt x="3764020" y="180963"/>
                    <a:pt x="3764020" y="404206"/>
                  </a:cubicBezTo>
                  <a:lnTo>
                    <a:pt x="3764020" y="1039445"/>
                  </a:lnTo>
                  <a:cubicBezTo>
                    <a:pt x="3764020" y="1262688"/>
                    <a:pt x="3630150" y="1443650"/>
                    <a:pt x="3465019" y="1443650"/>
                  </a:cubicBezTo>
                  <a:lnTo>
                    <a:pt x="299001" y="1443650"/>
                  </a:lnTo>
                  <a:cubicBezTo>
                    <a:pt x="133870" y="1443650"/>
                    <a:pt x="0" y="1262688"/>
                    <a:pt x="0" y="1039445"/>
                  </a:cubicBezTo>
                  <a:close/>
                </a:path>
              </a:pathLst>
            </a:custGeom>
            <a:solidFill>
              <a:srgbClr val="F8C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0" y="0"/>
              <a:ext cx="3779232" cy="1464427"/>
            </a:xfrm>
            <a:custGeom>
              <a:rect b="b" l="l" r="r" t="t"/>
              <a:pathLst>
                <a:path extrusionOk="0" h="1464427" w="3779232">
                  <a:moveTo>
                    <a:pt x="0" y="414594"/>
                  </a:moveTo>
                  <a:cubicBezTo>
                    <a:pt x="0" y="185534"/>
                    <a:pt x="137369" y="0"/>
                    <a:pt x="306607" y="0"/>
                  </a:cubicBezTo>
                  <a:lnTo>
                    <a:pt x="3472625" y="0"/>
                  </a:lnTo>
                  <a:lnTo>
                    <a:pt x="3472625" y="10388"/>
                  </a:lnTo>
                  <a:lnTo>
                    <a:pt x="3472625" y="0"/>
                  </a:lnTo>
                  <a:cubicBezTo>
                    <a:pt x="3641864" y="0"/>
                    <a:pt x="3779232" y="185534"/>
                    <a:pt x="3779232" y="414594"/>
                  </a:cubicBezTo>
                  <a:lnTo>
                    <a:pt x="3771626" y="414594"/>
                  </a:lnTo>
                  <a:lnTo>
                    <a:pt x="3779232" y="414594"/>
                  </a:lnTo>
                  <a:lnTo>
                    <a:pt x="3779232" y="1049833"/>
                  </a:lnTo>
                  <a:lnTo>
                    <a:pt x="3771626" y="1049833"/>
                  </a:lnTo>
                  <a:lnTo>
                    <a:pt x="3779232" y="1049833"/>
                  </a:lnTo>
                  <a:cubicBezTo>
                    <a:pt x="3779232" y="1278893"/>
                    <a:pt x="3641864" y="1464427"/>
                    <a:pt x="3472625" y="1464427"/>
                  </a:cubicBezTo>
                  <a:lnTo>
                    <a:pt x="3472625" y="1454038"/>
                  </a:lnTo>
                  <a:lnTo>
                    <a:pt x="3472625" y="1464427"/>
                  </a:lnTo>
                  <a:lnTo>
                    <a:pt x="306607" y="1464427"/>
                  </a:lnTo>
                  <a:lnTo>
                    <a:pt x="306607" y="1454038"/>
                  </a:lnTo>
                  <a:lnTo>
                    <a:pt x="306607" y="1464427"/>
                  </a:lnTo>
                  <a:cubicBezTo>
                    <a:pt x="137369" y="1464427"/>
                    <a:pt x="0" y="1278893"/>
                    <a:pt x="0" y="1049833"/>
                  </a:cubicBezTo>
                  <a:lnTo>
                    <a:pt x="0" y="414594"/>
                  </a:lnTo>
                  <a:lnTo>
                    <a:pt x="7606" y="414594"/>
                  </a:lnTo>
                  <a:lnTo>
                    <a:pt x="0" y="414594"/>
                  </a:lnTo>
                  <a:moveTo>
                    <a:pt x="15212" y="414594"/>
                  </a:moveTo>
                  <a:lnTo>
                    <a:pt x="15212" y="1049833"/>
                  </a:lnTo>
                  <a:lnTo>
                    <a:pt x="7606" y="1049833"/>
                  </a:lnTo>
                  <a:lnTo>
                    <a:pt x="15212" y="1049833"/>
                  </a:lnTo>
                  <a:cubicBezTo>
                    <a:pt x="15212" y="1267258"/>
                    <a:pt x="145583" y="1443650"/>
                    <a:pt x="306607" y="1443650"/>
                  </a:cubicBezTo>
                  <a:lnTo>
                    <a:pt x="3472625" y="1443650"/>
                  </a:lnTo>
                  <a:cubicBezTo>
                    <a:pt x="3633649" y="1443650"/>
                    <a:pt x="3764020" y="1267258"/>
                    <a:pt x="3764020" y="1049833"/>
                  </a:cubicBezTo>
                  <a:lnTo>
                    <a:pt x="3764020" y="414594"/>
                  </a:lnTo>
                  <a:cubicBezTo>
                    <a:pt x="3764020" y="197168"/>
                    <a:pt x="3633649" y="20776"/>
                    <a:pt x="3472625" y="20776"/>
                  </a:cubicBezTo>
                  <a:lnTo>
                    <a:pt x="306607" y="20776"/>
                  </a:lnTo>
                  <a:lnTo>
                    <a:pt x="306607" y="10388"/>
                  </a:lnTo>
                  <a:lnTo>
                    <a:pt x="306607" y="20776"/>
                  </a:lnTo>
                  <a:cubicBezTo>
                    <a:pt x="145583" y="20776"/>
                    <a:pt x="15212" y="197168"/>
                    <a:pt x="15212" y="414594"/>
                  </a:cubicBezTo>
                  <a:close/>
                </a:path>
              </a:pathLst>
            </a:custGeom>
            <a:solidFill>
              <a:srgbClr val="843C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txBox="1"/>
            <p:nvPr/>
          </p:nvSpPr>
          <p:spPr>
            <a:xfrm>
              <a:off x="0" y="-9525"/>
              <a:ext cx="3779259" cy="1473992"/>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1" i="0" lang="en-US" sz="2000" u="none" cap="none" strike="noStrike">
                  <a:solidFill>
                    <a:srgbClr val="843C0B"/>
                  </a:solidFill>
                  <a:latin typeface="Arimo"/>
                  <a:ea typeface="Arimo"/>
                  <a:cs typeface="Arimo"/>
                  <a:sym typeface="Arimo"/>
                </a:rPr>
                <a:t>close</a:t>
              </a:r>
              <a:endParaRPr/>
            </a:p>
            <a:p>
              <a:pPr indent="0" lvl="0" marL="0" marR="0" rtl="0" algn="ctr">
                <a:lnSpc>
                  <a:spcPct val="120000"/>
                </a:lnSpc>
                <a:spcBef>
                  <a:spcPts val="0"/>
                </a:spcBef>
                <a:spcAft>
                  <a:spcPts val="0"/>
                </a:spcAft>
                <a:buNone/>
              </a:pPr>
              <a:r>
                <a:rPr b="0" i="0" lang="en-US" sz="2000" u="none" cap="none" strike="noStrike">
                  <a:solidFill>
                    <a:srgbClr val="843C0B"/>
                  </a:solidFill>
                  <a:latin typeface="Arimo"/>
                  <a:ea typeface="Arimo"/>
                  <a:cs typeface="Arimo"/>
                  <a:sym typeface="Arimo"/>
                </a:rPr>
                <a:t>Gía đóng cửa cổ phiếu</a:t>
              </a:r>
              <a:endParaRPr/>
            </a:p>
            <a:p>
              <a:pPr indent="0" lvl="0" marL="0" marR="0" rtl="0" algn="ctr">
                <a:lnSpc>
                  <a:spcPct val="120000"/>
                </a:lnSpc>
                <a:spcBef>
                  <a:spcPts val="0"/>
                </a:spcBef>
                <a:spcAft>
                  <a:spcPts val="0"/>
                </a:spcAft>
                <a:buNone/>
              </a:pPr>
              <a:r>
                <a:t/>
              </a:r>
              <a:endParaRPr b="0" i="0" sz="2000" u="none" cap="none" strike="noStrike">
                <a:solidFill>
                  <a:srgbClr val="843C0B"/>
                </a:solidFill>
                <a:latin typeface="Arimo"/>
                <a:ea typeface="Arimo"/>
                <a:cs typeface="Arimo"/>
                <a:sym typeface="Arimo"/>
              </a:endParaRPr>
            </a:p>
          </p:txBody>
        </p:sp>
      </p:grpSp>
      <p:cxnSp>
        <p:nvCxnSpPr>
          <p:cNvPr id="176" name="Google Shape;176;p8"/>
          <p:cNvCxnSpPr/>
          <p:nvPr/>
        </p:nvCxnSpPr>
        <p:spPr>
          <a:xfrm flipH="1" rot="10800000">
            <a:off x="6887923" y="4408843"/>
            <a:ext cx="1238817" cy="2089277"/>
          </a:xfrm>
          <a:prstGeom prst="straightConnector1">
            <a:avLst/>
          </a:prstGeom>
          <a:noFill/>
          <a:ln cap="rnd" cmpd="sng" w="19050">
            <a:solidFill>
              <a:srgbClr val="ED7D31"/>
            </a:solidFill>
            <a:prstDash val="solid"/>
            <a:round/>
            <a:headEnd len="sm" w="sm" type="none"/>
            <a:tailEnd len="med" w="med" type="triangle"/>
          </a:ln>
        </p:spPr>
      </p:cxnSp>
      <p:grpSp>
        <p:nvGrpSpPr>
          <p:cNvPr id="177" name="Google Shape;177;p8"/>
          <p:cNvGrpSpPr/>
          <p:nvPr/>
        </p:nvGrpSpPr>
        <p:grpSpPr>
          <a:xfrm>
            <a:off x="5420883" y="6490976"/>
            <a:ext cx="2934078" cy="1101801"/>
            <a:chOff x="0" y="-9525"/>
            <a:chExt cx="3912104" cy="1469067"/>
          </a:xfrm>
        </p:grpSpPr>
        <p:sp>
          <p:nvSpPr>
            <p:cNvPr id="178" name="Google Shape;178;p8"/>
            <p:cNvSpPr/>
            <p:nvPr/>
          </p:nvSpPr>
          <p:spPr>
            <a:xfrm>
              <a:off x="7874" y="10353"/>
              <a:ext cx="3896330" cy="1438796"/>
            </a:xfrm>
            <a:custGeom>
              <a:rect b="b" l="l" r="r" t="t"/>
              <a:pathLst>
                <a:path extrusionOk="0" h="1438796" w="3896330">
                  <a:moveTo>
                    <a:pt x="0" y="402846"/>
                  </a:moveTo>
                  <a:cubicBezTo>
                    <a:pt x="0" y="180354"/>
                    <a:pt x="138575" y="0"/>
                    <a:pt x="309511" y="0"/>
                  </a:cubicBezTo>
                  <a:lnTo>
                    <a:pt x="3586818" y="0"/>
                  </a:lnTo>
                  <a:cubicBezTo>
                    <a:pt x="3757754" y="0"/>
                    <a:pt x="3896330" y="180354"/>
                    <a:pt x="3896330" y="402846"/>
                  </a:cubicBezTo>
                  <a:lnTo>
                    <a:pt x="3896330" y="1035950"/>
                  </a:lnTo>
                  <a:cubicBezTo>
                    <a:pt x="3896330" y="1258442"/>
                    <a:pt x="3757754" y="1438796"/>
                    <a:pt x="3586818" y="1438796"/>
                  </a:cubicBezTo>
                  <a:lnTo>
                    <a:pt x="309511" y="1438796"/>
                  </a:lnTo>
                  <a:cubicBezTo>
                    <a:pt x="138575" y="1438796"/>
                    <a:pt x="0" y="1258442"/>
                    <a:pt x="0" y="1035950"/>
                  </a:cubicBezTo>
                  <a:close/>
                </a:path>
              </a:pathLst>
            </a:custGeom>
            <a:solidFill>
              <a:srgbClr val="F8C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0" y="0"/>
              <a:ext cx="3912077" cy="1459502"/>
            </a:xfrm>
            <a:custGeom>
              <a:rect b="b" l="l" r="r" t="t"/>
              <a:pathLst>
                <a:path extrusionOk="0" h="1459502" w="3912077">
                  <a:moveTo>
                    <a:pt x="0" y="413199"/>
                  </a:moveTo>
                  <a:cubicBezTo>
                    <a:pt x="0" y="184910"/>
                    <a:pt x="142197" y="0"/>
                    <a:pt x="317385" y="0"/>
                  </a:cubicBezTo>
                  <a:lnTo>
                    <a:pt x="3594692" y="0"/>
                  </a:lnTo>
                  <a:lnTo>
                    <a:pt x="3594692" y="10353"/>
                  </a:lnTo>
                  <a:lnTo>
                    <a:pt x="3594692" y="0"/>
                  </a:lnTo>
                  <a:cubicBezTo>
                    <a:pt x="3769880" y="0"/>
                    <a:pt x="3912077" y="184910"/>
                    <a:pt x="3912077" y="413199"/>
                  </a:cubicBezTo>
                  <a:lnTo>
                    <a:pt x="3904204" y="413199"/>
                  </a:lnTo>
                  <a:lnTo>
                    <a:pt x="3912077" y="413199"/>
                  </a:lnTo>
                  <a:lnTo>
                    <a:pt x="3912077" y="1046303"/>
                  </a:lnTo>
                  <a:lnTo>
                    <a:pt x="3904204" y="1046303"/>
                  </a:lnTo>
                  <a:lnTo>
                    <a:pt x="3912077" y="1046303"/>
                  </a:lnTo>
                  <a:cubicBezTo>
                    <a:pt x="3912077" y="1274593"/>
                    <a:pt x="3769880" y="1459502"/>
                    <a:pt x="3594692" y="1459502"/>
                  </a:cubicBezTo>
                  <a:lnTo>
                    <a:pt x="3594692" y="1449149"/>
                  </a:lnTo>
                  <a:lnTo>
                    <a:pt x="3594692" y="1459502"/>
                  </a:lnTo>
                  <a:lnTo>
                    <a:pt x="317385" y="1459502"/>
                  </a:lnTo>
                  <a:lnTo>
                    <a:pt x="317385" y="1449149"/>
                  </a:lnTo>
                  <a:lnTo>
                    <a:pt x="317385" y="1459502"/>
                  </a:lnTo>
                  <a:cubicBezTo>
                    <a:pt x="142197" y="1459502"/>
                    <a:pt x="0" y="1274593"/>
                    <a:pt x="0" y="1046303"/>
                  </a:cubicBezTo>
                  <a:lnTo>
                    <a:pt x="0" y="413199"/>
                  </a:lnTo>
                  <a:lnTo>
                    <a:pt x="7874" y="413199"/>
                  </a:lnTo>
                  <a:lnTo>
                    <a:pt x="0" y="413199"/>
                  </a:lnTo>
                  <a:moveTo>
                    <a:pt x="15747" y="413199"/>
                  </a:moveTo>
                  <a:lnTo>
                    <a:pt x="15747" y="1046303"/>
                  </a:lnTo>
                  <a:lnTo>
                    <a:pt x="7874" y="1046303"/>
                  </a:lnTo>
                  <a:lnTo>
                    <a:pt x="15747" y="1046303"/>
                  </a:lnTo>
                  <a:cubicBezTo>
                    <a:pt x="15747" y="1262997"/>
                    <a:pt x="150701" y="1438796"/>
                    <a:pt x="317385" y="1438796"/>
                  </a:cubicBezTo>
                  <a:lnTo>
                    <a:pt x="3594692" y="1438796"/>
                  </a:lnTo>
                  <a:cubicBezTo>
                    <a:pt x="3761376" y="1438796"/>
                    <a:pt x="3896330" y="1262997"/>
                    <a:pt x="3896330" y="1046303"/>
                  </a:cubicBezTo>
                  <a:lnTo>
                    <a:pt x="3896330" y="413199"/>
                  </a:lnTo>
                  <a:cubicBezTo>
                    <a:pt x="3896330" y="196505"/>
                    <a:pt x="3761376" y="20707"/>
                    <a:pt x="3594692" y="20707"/>
                  </a:cubicBezTo>
                  <a:lnTo>
                    <a:pt x="317385" y="20707"/>
                  </a:lnTo>
                  <a:lnTo>
                    <a:pt x="317385" y="10353"/>
                  </a:lnTo>
                  <a:lnTo>
                    <a:pt x="317385" y="20707"/>
                  </a:lnTo>
                  <a:cubicBezTo>
                    <a:pt x="150701" y="20707"/>
                    <a:pt x="15747" y="196505"/>
                    <a:pt x="15747" y="413199"/>
                  </a:cubicBezTo>
                  <a:close/>
                </a:path>
              </a:pathLst>
            </a:custGeom>
            <a:solidFill>
              <a:srgbClr val="843C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txBox="1"/>
            <p:nvPr/>
          </p:nvSpPr>
          <p:spPr>
            <a:xfrm>
              <a:off x="0" y="-9525"/>
              <a:ext cx="3912104" cy="1469067"/>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1" i="0" lang="en-US" sz="2000" u="none" cap="none" strike="noStrike">
                  <a:solidFill>
                    <a:srgbClr val="843C0B"/>
                  </a:solidFill>
                  <a:latin typeface="Arimo"/>
                  <a:ea typeface="Arimo"/>
                  <a:cs typeface="Arimo"/>
                  <a:sym typeface="Arimo"/>
                </a:rPr>
                <a:t>High</a:t>
              </a:r>
              <a:endParaRPr/>
            </a:p>
            <a:p>
              <a:pPr indent="0" lvl="0" marL="0" marR="0" rtl="0" algn="ctr">
                <a:lnSpc>
                  <a:spcPct val="120000"/>
                </a:lnSpc>
                <a:spcBef>
                  <a:spcPts val="0"/>
                </a:spcBef>
                <a:spcAft>
                  <a:spcPts val="0"/>
                </a:spcAft>
                <a:buNone/>
              </a:pPr>
              <a:r>
                <a:rPr b="0" i="0" lang="en-US" sz="2000" u="none" cap="none" strike="noStrike">
                  <a:solidFill>
                    <a:srgbClr val="843C0B"/>
                  </a:solidFill>
                  <a:latin typeface="Arimo"/>
                  <a:ea typeface="Arimo"/>
                  <a:cs typeface="Arimo"/>
                  <a:sym typeface="Arimo"/>
                </a:rPr>
                <a:t>Giá cao nhất mà cổ phiếu đạt được</a:t>
              </a:r>
              <a:endParaRPr/>
            </a:p>
          </p:txBody>
        </p:sp>
      </p:grpSp>
      <p:sp>
        <p:nvSpPr>
          <p:cNvPr id="181" name="Google Shape;181;p8"/>
          <p:cNvSpPr/>
          <p:nvPr/>
        </p:nvSpPr>
        <p:spPr>
          <a:xfrm>
            <a:off x="3858293" y="3670671"/>
            <a:ext cx="10633193" cy="738172"/>
          </a:xfrm>
          <a:custGeom>
            <a:rect b="b" l="l" r="r" t="t"/>
            <a:pathLst>
              <a:path extrusionOk="0" h="738172" w="10633193">
                <a:moveTo>
                  <a:pt x="0" y="0"/>
                </a:moveTo>
                <a:lnTo>
                  <a:pt x="10633193" y="0"/>
                </a:lnTo>
                <a:lnTo>
                  <a:pt x="10633193" y="738172"/>
                </a:lnTo>
                <a:lnTo>
                  <a:pt x="0" y="738172"/>
                </a:lnTo>
                <a:lnTo>
                  <a:pt x="0" y="0"/>
                </a:lnTo>
                <a:close/>
              </a:path>
            </a:pathLst>
          </a:custGeom>
          <a:blipFill rotWithShape="1">
            <a:blip r:embed="rId4">
              <a:alphaModFix/>
            </a:blip>
            <a:stretch>
              <a:fillRect b="0" l="0" r="0" t="0"/>
            </a:stretch>
          </a:blipFill>
          <a:ln>
            <a:noFill/>
          </a:ln>
        </p:spPr>
      </p:sp>
      <p:sp>
        <p:nvSpPr>
          <p:cNvPr id="182" name="Google Shape;182;p8"/>
          <p:cNvSpPr txBox="1"/>
          <p:nvPr/>
        </p:nvSpPr>
        <p:spPr>
          <a:xfrm>
            <a:off x="599544" y="252634"/>
            <a:ext cx="17088900" cy="1344600"/>
          </a:xfrm>
          <a:prstGeom prst="rect">
            <a:avLst/>
          </a:prstGeom>
          <a:noFill/>
          <a:ln>
            <a:noFill/>
          </a:ln>
        </p:spPr>
        <p:txBody>
          <a:bodyPr anchorCtr="0" anchor="t" bIns="0" lIns="0" spcFirstLastPara="1" rIns="0" wrap="square" tIns="0">
            <a:spAutoFit/>
          </a:bodyPr>
          <a:lstStyle/>
          <a:p>
            <a:pPr indent="0" lvl="0" marL="0" rtl="0" algn="l">
              <a:lnSpc>
                <a:spcPct val="108000"/>
              </a:lnSpc>
              <a:spcBef>
                <a:spcPts val="0"/>
              </a:spcBef>
              <a:spcAft>
                <a:spcPts val="0"/>
              </a:spcAft>
              <a:buClr>
                <a:schemeClr val="dk1"/>
              </a:buClr>
              <a:buFont typeface="Arial"/>
              <a:buNone/>
            </a:pPr>
            <a:r>
              <a:rPr b="1" lang="en-US" sz="4200">
                <a:solidFill>
                  <a:srgbClr val="F05F22"/>
                </a:solidFill>
                <a:latin typeface="Lato"/>
                <a:ea typeface="Lato"/>
                <a:cs typeface="Lato"/>
                <a:sym typeface="Lato"/>
              </a:rPr>
              <a:t>Tập dữ liệu</a:t>
            </a:r>
            <a:endParaRPr>
              <a:solidFill>
                <a:schemeClr val="dk1"/>
              </a:solidFill>
            </a:endParaRPr>
          </a:p>
          <a:p>
            <a:pPr indent="0" lvl="0" marL="0" marR="0" rtl="0" algn="l">
              <a:lnSpc>
                <a:spcPct val="108000"/>
              </a:lnSpc>
              <a:spcBef>
                <a:spcPts val="0"/>
              </a:spcBef>
              <a:spcAft>
                <a:spcPts val="0"/>
              </a:spcAft>
              <a:buNone/>
            </a:pPr>
            <a:r>
              <a:t/>
            </a:r>
            <a:endParaRPr b="1" sz="4200">
              <a:solidFill>
                <a:srgbClr val="F05F22"/>
              </a:solidFill>
              <a:latin typeface="Lato"/>
              <a:ea typeface="Lato"/>
              <a:cs typeface="Lato"/>
              <a:sym typeface="Lato"/>
            </a:endParaRPr>
          </a:p>
        </p:txBody>
      </p:sp>
      <p:sp>
        <p:nvSpPr>
          <p:cNvPr id="183" name="Google Shape;183;p8"/>
          <p:cNvSpPr txBox="1"/>
          <p:nvPr/>
        </p:nvSpPr>
        <p:spPr>
          <a:xfrm>
            <a:off x="6005581" y="1837167"/>
            <a:ext cx="6338617" cy="9334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1A502C"/>
                </a:solidFill>
                <a:latin typeface="Arimo"/>
                <a:ea typeface="Arimo"/>
                <a:cs typeface="Arimo"/>
                <a:sym typeface="Arimo"/>
              </a:rPr>
              <a:t>Từ tháng 1 năm 2019 đến tháng 12 năm 2023</a:t>
            </a:r>
            <a:endParaRPr/>
          </a:p>
        </p:txBody>
      </p:sp>
      <p:sp>
        <p:nvSpPr>
          <p:cNvPr id="184" name="Google Shape;184;p8"/>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185" name="Google Shape;185;p8"/>
          <p:cNvSpPr txBox="1"/>
          <p:nvPr/>
        </p:nvSpPr>
        <p:spPr>
          <a:xfrm>
            <a:off x="0" y="1000125"/>
            <a:ext cx="17088900" cy="569100"/>
          </a:xfrm>
          <a:prstGeom prst="rect">
            <a:avLst/>
          </a:prstGeom>
          <a:noFill/>
          <a:ln>
            <a:noFill/>
          </a:ln>
        </p:spPr>
        <p:txBody>
          <a:bodyPr anchorCtr="0" anchor="t" bIns="0" lIns="0" spcFirstLastPara="1" rIns="0" wrap="square" tIns="0">
            <a:spAutoFit/>
          </a:bodyPr>
          <a:lstStyle/>
          <a:p>
            <a:pPr indent="-388620" lvl="1" marL="777240" marR="0" rtl="0" algn="l">
              <a:lnSpc>
                <a:spcPct val="108000"/>
              </a:lnSpc>
              <a:spcBef>
                <a:spcPts val="0"/>
              </a:spcBef>
              <a:spcAft>
                <a:spcPts val="0"/>
              </a:spcAft>
              <a:buClr>
                <a:srgbClr val="000000"/>
              </a:buClr>
              <a:buSzPts val="3600"/>
              <a:buFont typeface="Arial"/>
              <a:buAutoNum type="arabicPeriod"/>
            </a:pPr>
            <a:r>
              <a:rPr b="1" i="0" lang="en-US" sz="3600" u="none" cap="none" strike="noStrike">
                <a:solidFill>
                  <a:srgbClr val="000000"/>
                </a:solidFill>
                <a:latin typeface="Arial"/>
                <a:ea typeface="Arial"/>
                <a:cs typeface="Arial"/>
                <a:sym typeface="Arial"/>
              </a:rPr>
              <a:t>Tổng quan về Dataset</a:t>
            </a:r>
            <a:endParaRPr/>
          </a:p>
        </p:txBody>
      </p:sp>
      <p:cxnSp>
        <p:nvCxnSpPr>
          <p:cNvPr id="186" name="Google Shape;186;p8"/>
          <p:cNvCxnSpPr/>
          <p:nvPr/>
        </p:nvCxnSpPr>
        <p:spPr>
          <a:xfrm flipH="1" rot="10800000">
            <a:off x="10011495" y="4414025"/>
            <a:ext cx="153595" cy="2101690"/>
          </a:xfrm>
          <a:prstGeom prst="straightConnector1">
            <a:avLst/>
          </a:prstGeom>
          <a:noFill/>
          <a:ln cap="rnd" cmpd="sng" w="19050">
            <a:solidFill>
              <a:srgbClr val="ED7D31"/>
            </a:solidFill>
            <a:prstDash val="solid"/>
            <a:round/>
            <a:headEnd len="sm" w="sm" type="none"/>
            <a:tailEnd len="med" w="med" type="triangle"/>
          </a:ln>
        </p:spPr>
      </p:cxnSp>
      <p:grpSp>
        <p:nvGrpSpPr>
          <p:cNvPr id="187" name="Google Shape;187;p8"/>
          <p:cNvGrpSpPr/>
          <p:nvPr/>
        </p:nvGrpSpPr>
        <p:grpSpPr>
          <a:xfrm>
            <a:off x="8544456" y="6508570"/>
            <a:ext cx="2934078" cy="1101801"/>
            <a:chOff x="0" y="-9525"/>
            <a:chExt cx="3912104" cy="1469067"/>
          </a:xfrm>
        </p:grpSpPr>
        <p:sp>
          <p:nvSpPr>
            <p:cNvPr id="188" name="Google Shape;188;p8"/>
            <p:cNvSpPr/>
            <p:nvPr/>
          </p:nvSpPr>
          <p:spPr>
            <a:xfrm>
              <a:off x="7874" y="10353"/>
              <a:ext cx="3896330" cy="1438796"/>
            </a:xfrm>
            <a:custGeom>
              <a:rect b="b" l="l" r="r" t="t"/>
              <a:pathLst>
                <a:path extrusionOk="0" h="1438796" w="3896330">
                  <a:moveTo>
                    <a:pt x="0" y="402846"/>
                  </a:moveTo>
                  <a:cubicBezTo>
                    <a:pt x="0" y="180354"/>
                    <a:pt x="138575" y="0"/>
                    <a:pt x="309511" y="0"/>
                  </a:cubicBezTo>
                  <a:lnTo>
                    <a:pt x="3586818" y="0"/>
                  </a:lnTo>
                  <a:cubicBezTo>
                    <a:pt x="3757754" y="0"/>
                    <a:pt x="3896330" y="180354"/>
                    <a:pt x="3896330" y="402846"/>
                  </a:cubicBezTo>
                  <a:lnTo>
                    <a:pt x="3896330" y="1035950"/>
                  </a:lnTo>
                  <a:cubicBezTo>
                    <a:pt x="3896330" y="1258442"/>
                    <a:pt x="3757754" y="1438796"/>
                    <a:pt x="3586818" y="1438796"/>
                  </a:cubicBezTo>
                  <a:lnTo>
                    <a:pt x="309511" y="1438796"/>
                  </a:lnTo>
                  <a:cubicBezTo>
                    <a:pt x="138575" y="1438796"/>
                    <a:pt x="0" y="1258442"/>
                    <a:pt x="0" y="1035950"/>
                  </a:cubicBezTo>
                  <a:close/>
                </a:path>
              </a:pathLst>
            </a:custGeom>
            <a:solidFill>
              <a:srgbClr val="F8C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0" y="0"/>
              <a:ext cx="3912077" cy="1459502"/>
            </a:xfrm>
            <a:custGeom>
              <a:rect b="b" l="l" r="r" t="t"/>
              <a:pathLst>
                <a:path extrusionOk="0" h="1459502" w="3912077">
                  <a:moveTo>
                    <a:pt x="0" y="413199"/>
                  </a:moveTo>
                  <a:cubicBezTo>
                    <a:pt x="0" y="184910"/>
                    <a:pt x="142197" y="0"/>
                    <a:pt x="317385" y="0"/>
                  </a:cubicBezTo>
                  <a:lnTo>
                    <a:pt x="3594692" y="0"/>
                  </a:lnTo>
                  <a:lnTo>
                    <a:pt x="3594692" y="10353"/>
                  </a:lnTo>
                  <a:lnTo>
                    <a:pt x="3594692" y="0"/>
                  </a:lnTo>
                  <a:cubicBezTo>
                    <a:pt x="3769880" y="0"/>
                    <a:pt x="3912077" y="184910"/>
                    <a:pt x="3912077" y="413199"/>
                  </a:cubicBezTo>
                  <a:lnTo>
                    <a:pt x="3904204" y="413199"/>
                  </a:lnTo>
                  <a:lnTo>
                    <a:pt x="3912077" y="413199"/>
                  </a:lnTo>
                  <a:lnTo>
                    <a:pt x="3912077" y="1046303"/>
                  </a:lnTo>
                  <a:lnTo>
                    <a:pt x="3904204" y="1046303"/>
                  </a:lnTo>
                  <a:lnTo>
                    <a:pt x="3912077" y="1046303"/>
                  </a:lnTo>
                  <a:cubicBezTo>
                    <a:pt x="3912077" y="1274593"/>
                    <a:pt x="3769880" y="1459502"/>
                    <a:pt x="3594692" y="1459502"/>
                  </a:cubicBezTo>
                  <a:lnTo>
                    <a:pt x="3594692" y="1449149"/>
                  </a:lnTo>
                  <a:lnTo>
                    <a:pt x="3594692" y="1459502"/>
                  </a:lnTo>
                  <a:lnTo>
                    <a:pt x="317385" y="1459502"/>
                  </a:lnTo>
                  <a:lnTo>
                    <a:pt x="317385" y="1449149"/>
                  </a:lnTo>
                  <a:lnTo>
                    <a:pt x="317385" y="1459502"/>
                  </a:lnTo>
                  <a:cubicBezTo>
                    <a:pt x="142197" y="1459502"/>
                    <a:pt x="0" y="1274593"/>
                    <a:pt x="0" y="1046303"/>
                  </a:cubicBezTo>
                  <a:lnTo>
                    <a:pt x="0" y="413199"/>
                  </a:lnTo>
                  <a:lnTo>
                    <a:pt x="7874" y="413199"/>
                  </a:lnTo>
                  <a:lnTo>
                    <a:pt x="0" y="413199"/>
                  </a:lnTo>
                  <a:moveTo>
                    <a:pt x="15747" y="413199"/>
                  </a:moveTo>
                  <a:lnTo>
                    <a:pt x="15747" y="1046303"/>
                  </a:lnTo>
                  <a:lnTo>
                    <a:pt x="7874" y="1046303"/>
                  </a:lnTo>
                  <a:lnTo>
                    <a:pt x="15747" y="1046303"/>
                  </a:lnTo>
                  <a:cubicBezTo>
                    <a:pt x="15747" y="1262997"/>
                    <a:pt x="150701" y="1438796"/>
                    <a:pt x="317385" y="1438796"/>
                  </a:cubicBezTo>
                  <a:lnTo>
                    <a:pt x="3594692" y="1438796"/>
                  </a:lnTo>
                  <a:cubicBezTo>
                    <a:pt x="3761376" y="1438796"/>
                    <a:pt x="3896330" y="1262997"/>
                    <a:pt x="3896330" y="1046303"/>
                  </a:cubicBezTo>
                  <a:lnTo>
                    <a:pt x="3896330" y="413199"/>
                  </a:lnTo>
                  <a:cubicBezTo>
                    <a:pt x="3896330" y="196505"/>
                    <a:pt x="3761376" y="20707"/>
                    <a:pt x="3594692" y="20707"/>
                  </a:cubicBezTo>
                  <a:lnTo>
                    <a:pt x="317385" y="20707"/>
                  </a:lnTo>
                  <a:lnTo>
                    <a:pt x="317385" y="10353"/>
                  </a:lnTo>
                  <a:lnTo>
                    <a:pt x="317385" y="20707"/>
                  </a:lnTo>
                  <a:cubicBezTo>
                    <a:pt x="150701" y="20707"/>
                    <a:pt x="15747" y="196505"/>
                    <a:pt x="15747" y="413199"/>
                  </a:cubicBezTo>
                  <a:close/>
                </a:path>
              </a:pathLst>
            </a:custGeom>
            <a:solidFill>
              <a:srgbClr val="843C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txBox="1"/>
            <p:nvPr/>
          </p:nvSpPr>
          <p:spPr>
            <a:xfrm>
              <a:off x="0" y="-9525"/>
              <a:ext cx="3912104" cy="1469067"/>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1" i="0" lang="en-US" sz="2000" u="none" cap="none" strike="noStrike">
                  <a:solidFill>
                    <a:srgbClr val="843C0B"/>
                  </a:solidFill>
                  <a:latin typeface="Arimo"/>
                  <a:ea typeface="Arimo"/>
                  <a:cs typeface="Arimo"/>
                  <a:sym typeface="Arimo"/>
                </a:rPr>
                <a:t>Low</a:t>
              </a:r>
              <a:endParaRPr/>
            </a:p>
            <a:p>
              <a:pPr indent="0" lvl="0" marL="0" marR="0" rtl="0" algn="ctr">
                <a:lnSpc>
                  <a:spcPct val="120000"/>
                </a:lnSpc>
                <a:spcBef>
                  <a:spcPts val="0"/>
                </a:spcBef>
                <a:spcAft>
                  <a:spcPts val="0"/>
                </a:spcAft>
                <a:buNone/>
              </a:pPr>
              <a:r>
                <a:rPr b="0" i="0" lang="en-US" sz="2000" u="none" cap="none" strike="noStrike">
                  <a:solidFill>
                    <a:srgbClr val="843C0B"/>
                  </a:solidFill>
                  <a:latin typeface="Arimo"/>
                  <a:ea typeface="Arimo"/>
                  <a:cs typeface="Arimo"/>
                  <a:sym typeface="Arimo"/>
                </a:rPr>
                <a:t>Giá thấp nhất mà cổ phiếu đạt được</a:t>
              </a:r>
              <a:endParaRPr/>
            </a:p>
          </p:txBody>
        </p:sp>
      </p:grpSp>
      <p:cxnSp>
        <p:nvCxnSpPr>
          <p:cNvPr id="191" name="Google Shape;191;p8"/>
          <p:cNvCxnSpPr/>
          <p:nvPr/>
        </p:nvCxnSpPr>
        <p:spPr>
          <a:xfrm rot="10800000">
            <a:off x="11782034" y="4399317"/>
            <a:ext cx="1544728" cy="2095109"/>
          </a:xfrm>
          <a:prstGeom prst="straightConnector1">
            <a:avLst/>
          </a:prstGeom>
          <a:noFill/>
          <a:ln cap="rnd" cmpd="sng" w="19050">
            <a:solidFill>
              <a:srgbClr val="ED7D31"/>
            </a:solidFill>
            <a:prstDash val="solid"/>
            <a:round/>
            <a:headEnd len="sm" w="sm" type="none"/>
            <a:tailEnd len="med" w="med" type="triangle"/>
          </a:ln>
        </p:spPr>
      </p:cxnSp>
      <p:grpSp>
        <p:nvGrpSpPr>
          <p:cNvPr id="192" name="Google Shape;192;p8"/>
          <p:cNvGrpSpPr/>
          <p:nvPr/>
        </p:nvGrpSpPr>
        <p:grpSpPr>
          <a:xfrm>
            <a:off x="11716659" y="6487282"/>
            <a:ext cx="3220207" cy="1105494"/>
            <a:chOff x="0" y="-9525"/>
            <a:chExt cx="4293609" cy="1473992"/>
          </a:xfrm>
        </p:grpSpPr>
        <p:sp>
          <p:nvSpPr>
            <p:cNvPr id="193" name="Google Shape;193;p8"/>
            <p:cNvSpPr/>
            <p:nvPr/>
          </p:nvSpPr>
          <p:spPr>
            <a:xfrm>
              <a:off x="8641" y="10388"/>
              <a:ext cx="4276296" cy="1443650"/>
            </a:xfrm>
            <a:custGeom>
              <a:rect b="b" l="l" r="r" t="t"/>
              <a:pathLst>
                <a:path extrusionOk="0" h="1443650" w="4276296">
                  <a:moveTo>
                    <a:pt x="0" y="404206"/>
                  </a:moveTo>
                  <a:cubicBezTo>
                    <a:pt x="0" y="180963"/>
                    <a:pt x="152090" y="0"/>
                    <a:pt x="339695" y="0"/>
                  </a:cubicBezTo>
                  <a:lnTo>
                    <a:pt x="3936602" y="0"/>
                  </a:lnTo>
                  <a:cubicBezTo>
                    <a:pt x="4124207" y="0"/>
                    <a:pt x="4276296" y="180963"/>
                    <a:pt x="4276296" y="404206"/>
                  </a:cubicBezTo>
                  <a:lnTo>
                    <a:pt x="4276296" y="1039445"/>
                  </a:lnTo>
                  <a:cubicBezTo>
                    <a:pt x="4276296" y="1262688"/>
                    <a:pt x="4124207" y="1443650"/>
                    <a:pt x="3936602" y="1443650"/>
                  </a:cubicBezTo>
                  <a:lnTo>
                    <a:pt x="339695" y="1443650"/>
                  </a:lnTo>
                  <a:cubicBezTo>
                    <a:pt x="152090" y="1443650"/>
                    <a:pt x="0" y="1262688"/>
                    <a:pt x="0" y="1039445"/>
                  </a:cubicBezTo>
                  <a:close/>
                </a:path>
              </a:pathLst>
            </a:custGeom>
            <a:solidFill>
              <a:srgbClr val="F8C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0" y="0"/>
              <a:ext cx="4293579" cy="1464427"/>
            </a:xfrm>
            <a:custGeom>
              <a:rect b="b" l="l" r="r" t="t"/>
              <a:pathLst>
                <a:path extrusionOk="0" h="1464427" w="4293579">
                  <a:moveTo>
                    <a:pt x="0" y="414594"/>
                  </a:moveTo>
                  <a:cubicBezTo>
                    <a:pt x="0" y="185534"/>
                    <a:pt x="156064" y="0"/>
                    <a:pt x="348336" y="0"/>
                  </a:cubicBezTo>
                  <a:lnTo>
                    <a:pt x="3945243" y="0"/>
                  </a:lnTo>
                  <a:lnTo>
                    <a:pt x="3945243" y="10388"/>
                  </a:lnTo>
                  <a:lnTo>
                    <a:pt x="3945243" y="0"/>
                  </a:lnTo>
                  <a:cubicBezTo>
                    <a:pt x="4137515" y="0"/>
                    <a:pt x="4293579" y="185534"/>
                    <a:pt x="4293579" y="414594"/>
                  </a:cubicBezTo>
                  <a:lnTo>
                    <a:pt x="4284937" y="414594"/>
                  </a:lnTo>
                  <a:lnTo>
                    <a:pt x="4293579" y="414594"/>
                  </a:lnTo>
                  <a:lnTo>
                    <a:pt x="4293579" y="1049833"/>
                  </a:lnTo>
                  <a:lnTo>
                    <a:pt x="4284937" y="1049833"/>
                  </a:lnTo>
                  <a:lnTo>
                    <a:pt x="4293579" y="1049833"/>
                  </a:lnTo>
                  <a:cubicBezTo>
                    <a:pt x="4293579" y="1278893"/>
                    <a:pt x="4137515" y="1464427"/>
                    <a:pt x="3945243" y="1464427"/>
                  </a:cubicBezTo>
                  <a:lnTo>
                    <a:pt x="3945243" y="1454038"/>
                  </a:lnTo>
                  <a:lnTo>
                    <a:pt x="3945243" y="1464427"/>
                  </a:lnTo>
                  <a:lnTo>
                    <a:pt x="348336" y="1464427"/>
                  </a:lnTo>
                  <a:lnTo>
                    <a:pt x="348336" y="1454038"/>
                  </a:lnTo>
                  <a:lnTo>
                    <a:pt x="348336" y="1464427"/>
                  </a:lnTo>
                  <a:cubicBezTo>
                    <a:pt x="156064" y="1464427"/>
                    <a:pt x="0" y="1278893"/>
                    <a:pt x="0" y="1049833"/>
                  </a:cubicBezTo>
                  <a:lnTo>
                    <a:pt x="0" y="414594"/>
                  </a:lnTo>
                  <a:lnTo>
                    <a:pt x="8641" y="414594"/>
                  </a:lnTo>
                  <a:lnTo>
                    <a:pt x="0" y="414594"/>
                  </a:lnTo>
                  <a:moveTo>
                    <a:pt x="17283" y="414594"/>
                  </a:moveTo>
                  <a:lnTo>
                    <a:pt x="17283" y="1049833"/>
                  </a:lnTo>
                  <a:lnTo>
                    <a:pt x="8641" y="1049833"/>
                  </a:lnTo>
                  <a:lnTo>
                    <a:pt x="17283" y="1049833"/>
                  </a:lnTo>
                  <a:cubicBezTo>
                    <a:pt x="17283" y="1267258"/>
                    <a:pt x="165397" y="1443650"/>
                    <a:pt x="348336" y="1443650"/>
                  </a:cubicBezTo>
                  <a:lnTo>
                    <a:pt x="3945243" y="1443650"/>
                  </a:lnTo>
                  <a:cubicBezTo>
                    <a:pt x="4128182" y="1443650"/>
                    <a:pt x="4276296" y="1267258"/>
                    <a:pt x="4276296" y="1049833"/>
                  </a:cubicBezTo>
                  <a:lnTo>
                    <a:pt x="4276296" y="414594"/>
                  </a:lnTo>
                  <a:cubicBezTo>
                    <a:pt x="4276296" y="197168"/>
                    <a:pt x="4128182" y="20776"/>
                    <a:pt x="3945243" y="20776"/>
                  </a:cubicBezTo>
                  <a:lnTo>
                    <a:pt x="348336" y="20776"/>
                  </a:lnTo>
                  <a:lnTo>
                    <a:pt x="348336" y="10388"/>
                  </a:lnTo>
                  <a:lnTo>
                    <a:pt x="348336" y="20776"/>
                  </a:lnTo>
                  <a:cubicBezTo>
                    <a:pt x="165397" y="20776"/>
                    <a:pt x="17283" y="197168"/>
                    <a:pt x="17283" y="414594"/>
                  </a:cubicBezTo>
                  <a:close/>
                </a:path>
              </a:pathLst>
            </a:custGeom>
            <a:solidFill>
              <a:srgbClr val="843C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txBox="1"/>
            <p:nvPr/>
          </p:nvSpPr>
          <p:spPr>
            <a:xfrm>
              <a:off x="0" y="-9525"/>
              <a:ext cx="4293609" cy="1473992"/>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1" i="0" lang="en-US" sz="2000" u="none" cap="none" strike="noStrike">
                  <a:solidFill>
                    <a:srgbClr val="843C0B"/>
                  </a:solidFill>
                  <a:latin typeface="Arimo"/>
                  <a:ea typeface="Arimo"/>
                  <a:cs typeface="Arimo"/>
                  <a:sym typeface="Arimo"/>
                </a:rPr>
                <a:t>Open</a:t>
              </a:r>
              <a:endParaRPr/>
            </a:p>
            <a:p>
              <a:pPr indent="0" lvl="0" marL="0" marR="0" rtl="0" algn="ctr">
                <a:lnSpc>
                  <a:spcPct val="120000"/>
                </a:lnSpc>
                <a:spcBef>
                  <a:spcPts val="0"/>
                </a:spcBef>
                <a:spcAft>
                  <a:spcPts val="0"/>
                </a:spcAft>
                <a:buNone/>
              </a:pPr>
              <a:r>
                <a:rPr b="0" i="0" lang="en-US" sz="2000" u="none" cap="none" strike="noStrike">
                  <a:solidFill>
                    <a:srgbClr val="843C0B"/>
                  </a:solidFill>
                  <a:latin typeface="Arimo"/>
                  <a:ea typeface="Arimo"/>
                  <a:cs typeface="Arimo"/>
                  <a:sym typeface="Arimo"/>
                </a:rPr>
                <a:t>Gía mở cửa cổ phiếu</a:t>
              </a:r>
              <a:endParaRPr/>
            </a:p>
            <a:p>
              <a:pPr indent="0" lvl="0" marL="0" marR="0" rtl="0" algn="ctr">
                <a:lnSpc>
                  <a:spcPct val="120000"/>
                </a:lnSpc>
                <a:spcBef>
                  <a:spcPts val="0"/>
                </a:spcBef>
                <a:spcAft>
                  <a:spcPts val="0"/>
                </a:spcAft>
                <a:buNone/>
              </a:pPr>
              <a:r>
                <a:t/>
              </a:r>
              <a:endParaRPr b="0" i="0" sz="2000" u="none" cap="none" strike="noStrike">
                <a:solidFill>
                  <a:srgbClr val="843C0B"/>
                </a:solidFill>
                <a:latin typeface="Arimo"/>
                <a:ea typeface="Arimo"/>
                <a:cs typeface="Arimo"/>
                <a:sym typeface="Arimo"/>
              </a:endParaRPr>
            </a:p>
          </p:txBody>
        </p:sp>
      </p:grpSp>
      <p:cxnSp>
        <p:nvCxnSpPr>
          <p:cNvPr id="196" name="Google Shape;196;p8"/>
          <p:cNvCxnSpPr/>
          <p:nvPr/>
        </p:nvCxnSpPr>
        <p:spPr>
          <a:xfrm rot="10800000">
            <a:off x="13751239" y="4405513"/>
            <a:ext cx="2375920" cy="2088913"/>
          </a:xfrm>
          <a:prstGeom prst="straightConnector1">
            <a:avLst/>
          </a:prstGeom>
          <a:noFill/>
          <a:ln cap="rnd" cmpd="sng" w="19050">
            <a:solidFill>
              <a:srgbClr val="ED7D31"/>
            </a:solidFill>
            <a:prstDash val="solid"/>
            <a:round/>
            <a:headEnd len="sm" w="sm" type="none"/>
            <a:tailEnd len="med" w="med" type="triangle"/>
          </a:ln>
        </p:spPr>
      </p:cxnSp>
      <p:grpSp>
        <p:nvGrpSpPr>
          <p:cNvPr id="197" name="Google Shape;197;p8"/>
          <p:cNvGrpSpPr/>
          <p:nvPr/>
        </p:nvGrpSpPr>
        <p:grpSpPr>
          <a:xfrm>
            <a:off x="15127366" y="6508570"/>
            <a:ext cx="2720144" cy="1105494"/>
            <a:chOff x="0" y="-9525"/>
            <a:chExt cx="3626859" cy="1473992"/>
          </a:xfrm>
        </p:grpSpPr>
        <p:sp>
          <p:nvSpPr>
            <p:cNvPr id="198" name="Google Shape;198;p8"/>
            <p:cNvSpPr/>
            <p:nvPr/>
          </p:nvSpPr>
          <p:spPr>
            <a:xfrm>
              <a:off x="7300" y="10388"/>
              <a:ext cx="3612234" cy="1443650"/>
            </a:xfrm>
            <a:custGeom>
              <a:rect b="b" l="l" r="r" t="t"/>
              <a:pathLst>
                <a:path extrusionOk="0" h="1443650" w="3612234">
                  <a:moveTo>
                    <a:pt x="0" y="404206"/>
                  </a:moveTo>
                  <a:cubicBezTo>
                    <a:pt x="0" y="180963"/>
                    <a:pt x="128471" y="0"/>
                    <a:pt x="286943" y="0"/>
                  </a:cubicBezTo>
                  <a:lnTo>
                    <a:pt x="3325290" y="0"/>
                  </a:lnTo>
                  <a:cubicBezTo>
                    <a:pt x="3483762" y="0"/>
                    <a:pt x="3612234" y="180963"/>
                    <a:pt x="3612234" y="404206"/>
                  </a:cubicBezTo>
                  <a:lnTo>
                    <a:pt x="3612234" y="1039445"/>
                  </a:lnTo>
                  <a:cubicBezTo>
                    <a:pt x="3612234" y="1262688"/>
                    <a:pt x="3483762" y="1443650"/>
                    <a:pt x="3325290" y="1443650"/>
                  </a:cubicBezTo>
                  <a:lnTo>
                    <a:pt x="286943" y="1443650"/>
                  </a:lnTo>
                  <a:cubicBezTo>
                    <a:pt x="128471" y="1443650"/>
                    <a:pt x="0" y="1262688"/>
                    <a:pt x="0" y="1039445"/>
                  </a:cubicBezTo>
                  <a:close/>
                </a:path>
              </a:pathLst>
            </a:custGeom>
            <a:solidFill>
              <a:srgbClr val="F8C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0" y="0"/>
              <a:ext cx="3626833" cy="1464427"/>
            </a:xfrm>
            <a:custGeom>
              <a:rect b="b" l="l" r="r" t="t"/>
              <a:pathLst>
                <a:path extrusionOk="0" h="1464427" w="3626833">
                  <a:moveTo>
                    <a:pt x="0" y="414594"/>
                  </a:moveTo>
                  <a:cubicBezTo>
                    <a:pt x="0" y="185534"/>
                    <a:pt x="131829" y="0"/>
                    <a:pt x="294243" y="0"/>
                  </a:cubicBezTo>
                  <a:lnTo>
                    <a:pt x="3332590" y="0"/>
                  </a:lnTo>
                  <a:lnTo>
                    <a:pt x="3332590" y="10388"/>
                  </a:lnTo>
                  <a:lnTo>
                    <a:pt x="3332590" y="0"/>
                  </a:lnTo>
                  <a:cubicBezTo>
                    <a:pt x="3495004" y="0"/>
                    <a:pt x="3626833" y="185534"/>
                    <a:pt x="3626833" y="414594"/>
                  </a:cubicBezTo>
                  <a:lnTo>
                    <a:pt x="3619534" y="414594"/>
                  </a:lnTo>
                  <a:lnTo>
                    <a:pt x="3626833" y="414594"/>
                  </a:lnTo>
                  <a:lnTo>
                    <a:pt x="3626833" y="1049833"/>
                  </a:lnTo>
                  <a:lnTo>
                    <a:pt x="3619534" y="1049833"/>
                  </a:lnTo>
                  <a:lnTo>
                    <a:pt x="3626833" y="1049833"/>
                  </a:lnTo>
                  <a:cubicBezTo>
                    <a:pt x="3626833" y="1278893"/>
                    <a:pt x="3495004" y="1464427"/>
                    <a:pt x="3332590" y="1464427"/>
                  </a:cubicBezTo>
                  <a:lnTo>
                    <a:pt x="3332590" y="1454038"/>
                  </a:lnTo>
                  <a:lnTo>
                    <a:pt x="3332590" y="1464427"/>
                  </a:lnTo>
                  <a:lnTo>
                    <a:pt x="294243" y="1464427"/>
                  </a:lnTo>
                  <a:lnTo>
                    <a:pt x="294243" y="1454038"/>
                  </a:lnTo>
                  <a:lnTo>
                    <a:pt x="294243" y="1464427"/>
                  </a:lnTo>
                  <a:cubicBezTo>
                    <a:pt x="131829" y="1464427"/>
                    <a:pt x="0" y="1278893"/>
                    <a:pt x="0" y="1049833"/>
                  </a:cubicBezTo>
                  <a:lnTo>
                    <a:pt x="0" y="414594"/>
                  </a:lnTo>
                  <a:lnTo>
                    <a:pt x="7300" y="414594"/>
                  </a:lnTo>
                  <a:lnTo>
                    <a:pt x="0" y="414594"/>
                  </a:lnTo>
                  <a:moveTo>
                    <a:pt x="14599" y="414594"/>
                  </a:moveTo>
                  <a:lnTo>
                    <a:pt x="14599" y="1049833"/>
                  </a:lnTo>
                  <a:lnTo>
                    <a:pt x="7300" y="1049833"/>
                  </a:lnTo>
                  <a:lnTo>
                    <a:pt x="14599" y="1049833"/>
                  </a:lnTo>
                  <a:cubicBezTo>
                    <a:pt x="14599" y="1267258"/>
                    <a:pt x="139713" y="1443650"/>
                    <a:pt x="294243" y="1443650"/>
                  </a:cubicBezTo>
                  <a:lnTo>
                    <a:pt x="3332590" y="1443650"/>
                  </a:lnTo>
                  <a:cubicBezTo>
                    <a:pt x="3487121" y="1443650"/>
                    <a:pt x="3612234" y="1267258"/>
                    <a:pt x="3612234" y="1049833"/>
                  </a:cubicBezTo>
                  <a:lnTo>
                    <a:pt x="3612234" y="414594"/>
                  </a:lnTo>
                  <a:cubicBezTo>
                    <a:pt x="3612234" y="197168"/>
                    <a:pt x="3487121" y="20776"/>
                    <a:pt x="3332590" y="20776"/>
                  </a:cubicBezTo>
                  <a:lnTo>
                    <a:pt x="294243" y="20776"/>
                  </a:lnTo>
                  <a:lnTo>
                    <a:pt x="294243" y="10388"/>
                  </a:lnTo>
                  <a:lnTo>
                    <a:pt x="294243" y="20776"/>
                  </a:lnTo>
                  <a:cubicBezTo>
                    <a:pt x="139713" y="20776"/>
                    <a:pt x="14599" y="197168"/>
                    <a:pt x="14599" y="414594"/>
                  </a:cubicBezTo>
                  <a:close/>
                </a:path>
              </a:pathLst>
            </a:custGeom>
            <a:solidFill>
              <a:srgbClr val="843C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txBox="1"/>
            <p:nvPr/>
          </p:nvSpPr>
          <p:spPr>
            <a:xfrm>
              <a:off x="0" y="-9525"/>
              <a:ext cx="3626859" cy="1473992"/>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1" i="0" lang="en-US" sz="2000" u="none" cap="none" strike="noStrike">
                  <a:solidFill>
                    <a:srgbClr val="843C0B"/>
                  </a:solidFill>
                  <a:latin typeface="Arimo"/>
                  <a:ea typeface="Arimo"/>
                  <a:cs typeface="Arimo"/>
                  <a:sym typeface="Arimo"/>
                </a:rPr>
                <a:t>Volume</a:t>
              </a:r>
              <a:endParaRPr/>
            </a:p>
            <a:p>
              <a:pPr indent="0" lvl="0" marL="0" marR="0" rtl="0" algn="ctr">
                <a:lnSpc>
                  <a:spcPct val="120000"/>
                </a:lnSpc>
                <a:spcBef>
                  <a:spcPts val="0"/>
                </a:spcBef>
                <a:spcAft>
                  <a:spcPts val="0"/>
                </a:spcAft>
                <a:buNone/>
              </a:pPr>
              <a:r>
                <a:rPr b="0" i="0" lang="en-US" sz="2000" u="none" cap="none" strike="noStrike">
                  <a:solidFill>
                    <a:srgbClr val="843C0B"/>
                  </a:solidFill>
                  <a:latin typeface="Arimo"/>
                  <a:ea typeface="Arimo"/>
                  <a:cs typeface="Arimo"/>
                  <a:sym typeface="Arimo"/>
                </a:rPr>
                <a:t>Khối lượng giao dịch</a:t>
              </a:r>
              <a:endParaRPr/>
            </a:p>
            <a:p>
              <a:pPr indent="0" lvl="0" marL="0" marR="0" rtl="0" algn="ctr">
                <a:lnSpc>
                  <a:spcPct val="120000"/>
                </a:lnSpc>
                <a:spcBef>
                  <a:spcPts val="0"/>
                </a:spcBef>
                <a:spcAft>
                  <a:spcPts val="0"/>
                </a:spcAft>
                <a:buNone/>
              </a:pPr>
              <a:r>
                <a:t/>
              </a:r>
              <a:endParaRPr b="0" i="0" sz="2000" u="none" cap="none" strike="noStrike">
                <a:solidFill>
                  <a:srgbClr val="843C0B"/>
                </a:solidFill>
                <a:latin typeface="Arimo"/>
                <a:ea typeface="Arimo"/>
                <a:cs typeface="Arimo"/>
                <a:sym typeface="Arimo"/>
              </a:endParaRPr>
            </a:p>
          </p:txBody>
        </p:sp>
      </p:grpSp>
      <p:sp>
        <p:nvSpPr>
          <p:cNvPr id="201" name="Google Shape;201;p8"/>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07" name="Google Shape;207;p9"/>
          <p:cNvSpPr/>
          <p:nvPr/>
        </p:nvSpPr>
        <p:spPr>
          <a:xfrm>
            <a:off x="9457333" y="1884679"/>
            <a:ext cx="7801967" cy="6660929"/>
          </a:xfrm>
          <a:custGeom>
            <a:rect b="b" l="l" r="r" t="t"/>
            <a:pathLst>
              <a:path extrusionOk="0" h="6660929" w="7801967">
                <a:moveTo>
                  <a:pt x="0" y="0"/>
                </a:moveTo>
                <a:lnTo>
                  <a:pt x="7801967" y="0"/>
                </a:lnTo>
                <a:lnTo>
                  <a:pt x="7801967" y="6660929"/>
                </a:lnTo>
                <a:lnTo>
                  <a:pt x="0" y="6660929"/>
                </a:lnTo>
                <a:lnTo>
                  <a:pt x="0" y="0"/>
                </a:lnTo>
                <a:close/>
              </a:path>
            </a:pathLst>
          </a:custGeom>
          <a:blipFill rotWithShape="1">
            <a:blip r:embed="rId4">
              <a:alphaModFix/>
            </a:blip>
            <a:stretch>
              <a:fillRect b="0" l="0" r="0" t="0"/>
            </a:stretch>
          </a:blipFill>
          <a:ln>
            <a:noFill/>
          </a:ln>
        </p:spPr>
      </p:sp>
      <p:sp>
        <p:nvSpPr>
          <p:cNvPr id="208" name="Google Shape;208;p9"/>
          <p:cNvSpPr/>
          <p:nvPr/>
        </p:nvSpPr>
        <p:spPr>
          <a:xfrm>
            <a:off x="370116" y="3096260"/>
            <a:ext cx="8773884" cy="4094479"/>
          </a:xfrm>
          <a:custGeom>
            <a:rect b="b" l="l" r="r" t="t"/>
            <a:pathLst>
              <a:path extrusionOk="0" h="4094479" w="8773884">
                <a:moveTo>
                  <a:pt x="0" y="0"/>
                </a:moveTo>
                <a:lnTo>
                  <a:pt x="8773884" y="0"/>
                </a:lnTo>
                <a:lnTo>
                  <a:pt x="8773884" y="4094480"/>
                </a:lnTo>
                <a:lnTo>
                  <a:pt x="0" y="4094480"/>
                </a:lnTo>
                <a:lnTo>
                  <a:pt x="0" y="0"/>
                </a:lnTo>
                <a:close/>
              </a:path>
            </a:pathLst>
          </a:custGeom>
          <a:blipFill rotWithShape="1">
            <a:blip r:embed="rId5">
              <a:alphaModFix/>
            </a:blip>
            <a:stretch>
              <a:fillRect b="0" l="0" r="0" t="0"/>
            </a:stretch>
          </a:blipFill>
          <a:ln>
            <a:noFill/>
          </a:ln>
        </p:spPr>
      </p:sp>
      <p:sp>
        <p:nvSpPr>
          <p:cNvPr id="209" name="Google Shape;209;p9"/>
          <p:cNvSpPr txBox="1"/>
          <p:nvPr/>
        </p:nvSpPr>
        <p:spPr>
          <a:xfrm>
            <a:off x="599544" y="252634"/>
            <a:ext cx="17088900" cy="1344600"/>
          </a:xfrm>
          <a:prstGeom prst="rect">
            <a:avLst/>
          </a:prstGeom>
          <a:noFill/>
          <a:ln>
            <a:noFill/>
          </a:ln>
        </p:spPr>
        <p:txBody>
          <a:bodyPr anchorCtr="0" anchor="t" bIns="0" lIns="0" spcFirstLastPara="1" rIns="0" wrap="square" tIns="0">
            <a:spAutoFit/>
          </a:bodyPr>
          <a:lstStyle/>
          <a:p>
            <a:pPr indent="0" lvl="0" marL="0" rtl="0" algn="l">
              <a:lnSpc>
                <a:spcPct val="108000"/>
              </a:lnSpc>
              <a:spcBef>
                <a:spcPts val="0"/>
              </a:spcBef>
              <a:spcAft>
                <a:spcPts val="0"/>
              </a:spcAft>
              <a:buClr>
                <a:schemeClr val="dk1"/>
              </a:buClr>
              <a:buFont typeface="Arial"/>
              <a:buNone/>
            </a:pPr>
            <a:r>
              <a:rPr b="1" lang="en-US" sz="4200">
                <a:solidFill>
                  <a:srgbClr val="F05F22"/>
                </a:solidFill>
                <a:latin typeface="Lato"/>
                <a:ea typeface="Lato"/>
                <a:cs typeface="Lato"/>
                <a:sym typeface="Lato"/>
              </a:rPr>
              <a:t>Tập dữ liệu</a:t>
            </a:r>
            <a:endParaRPr>
              <a:solidFill>
                <a:schemeClr val="dk1"/>
              </a:solidFill>
            </a:endParaRPr>
          </a:p>
          <a:p>
            <a:pPr indent="0" lvl="0" marL="0" marR="0" rtl="0" algn="l">
              <a:lnSpc>
                <a:spcPct val="108000"/>
              </a:lnSpc>
              <a:spcBef>
                <a:spcPts val="0"/>
              </a:spcBef>
              <a:spcAft>
                <a:spcPts val="0"/>
              </a:spcAft>
              <a:buNone/>
            </a:pPr>
            <a:r>
              <a:t/>
            </a:r>
            <a:endParaRPr b="1" sz="4200">
              <a:solidFill>
                <a:srgbClr val="F05F22"/>
              </a:solidFill>
              <a:latin typeface="Lato"/>
              <a:ea typeface="Lato"/>
              <a:cs typeface="Lato"/>
              <a:sym typeface="Lato"/>
            </a:endParaRPr>
          </a:p>
        </p:txBody>
      </p:sp>
      <p:sp>
        <p:nvSpPr>
          <p:cNvPr id="210" name="Google Shape;210;p9"/>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211" name="Google Shape;211;p9"/>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2.</a:t>
            </a:r>
            <a:r>
              <a:rPr b="1" i="0" lang="en-US" sz="3600" u="none" cap="none" strike="noStrike">
                <a:solidFill>
                  <a:srgbClr val="000000"/>
                </a:solidFill>
                <a:latin typeface="Arial"/>
                <a:ea typeface="Arial"/>
                <a:cs typeface="Arial"/>
                <a:sym typeface="Arial"/>
              </a:rPr>
              <a:t>Tương quan của 10 cổ phiếu</a:t>
            </a:r>
            <a:endParaRPr/>
          </a:p>
        </p:txBody>
      </p:sp>
      <p:sp>
        <p:nvSpPr>
          <p:cNvPr id="212" name="Google Shape;212;p9"/>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9</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18" name="Google Shape;218;p10"/>
          <p:cNvSpPr txBox="1"/>
          <p:nvPr/>
        </p:nvSpPr>
        <p:spPr>
          <a:xfrm>
            <a:off x="3155937" y="3708654"/>
            <a:ext cx="11976125" cy="2993517"/>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10800" u="none" cap="none" strike="noStrike">
                <a:solidFill>
                  <a:srgbClr val="C00000"/>
                </a:solidFill>
                <a:latin typeface="Lato"/>
                <a:ea typeface="Lato"/>
                <a:cs typeface="Lato"/>
                <a:sym typeface="Lato"/>
              </a:rPr>
              <a:t>Phân tích cổ phiếu theo cặp</a:t>
            </a:r>
            <a:endParaRPr/>
          </a:p>
        </p:txBody>
      </p:sp>
      <p:sp>
        <p:nvSpPr>
          <p:cNvPr id="219" name="Google Shape;219;p10"/>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10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25" name="Google Shape;225;p11"/>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Phân tích cổ phiếu theo cặp</a:t>
            </a:r>
            <a:endParaRPr/>
          </a:p>
        </p:txBody>
      </p:sp>
      <p:sp>
        <p:nvSpPr>
          <p:cNvPr id="226" name="Google Shape;226;p11"/>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227" name="Google Shape;227;p11"/>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388620" lvl="1" marL="777240" marR="0" rtl="0" algn="l">
              <a:lnSpc>
                <a:spcPct val="108000"/>
              </a:lnSpc>
              <a:spcBef>
                <a:spcPts val="0"/>
              </a:spcBef>
              <a:spcAft>
                <a:spcPts val="0"/>
              </a:spcAft>
              <a:buClr>
                <a:srgbClr val="000000"/>
              </a:buClr>
              <a:buSzPts val="3600"/>
              <a:buFont typeface="Arial"/>
              <a:buAutoNum type="arabicPeriod"/>
            </a:pPr>
            <a:r>
              <a:rPr b="1" i="0" lang="en-US" sz="3600" u="none" cap="none" strike="noStrike">
                <a:solidFill>
                  <a:srgbClr val="000000"/>
                </a:solidFill>
                <a:latin typeface="Arial"/>
                <a:ea typeface="Arial"/>
                <a:cs typeface="Arial"/>
                <a:sym typeface="Arial"/>
              </a:rPr>
              <a:t>Giới thiệu về Pairs Trading và Reversal Trading</a:t>
            </a:r>
            <a:endParaRPr/>
          </a:p>
        </p:txBody>
      </p:sp>
      <p:sp>
        <p:nvSpPr>
          <p:cNvPr id="228" name="Google Shape;228;p11"/>
          <p:cNvSpPr txBox="1"/>
          <p:nvPr/>
        </p:nvSpPr>
        <p:spPr>
          <a:xfrm>
            <a:off x="1984049" y="2307650"/>
            <a:ext cx="13120800" cy="2511000"/>
          </a:xfrm>
          <a:prstGeom prst="rect">
            <a:avLst/>
          </a:prstGeom>
          <a:noFill/>
          <a:ln>
            <a:noFill/>
          </a:ln>
        </p:spPr>
        <p:txBody>
          <a:bodyPr anchorCtr="0" anchor="t" bIns="0" lIns="0" spcFirstLastPara="1" rIns="0" wrap="square" tIns="0">
            <a:spAutoFit/>
          </a:bodyPr>
          <a:lstStyle/>
          <a:p>
            <a:pPr indent="0" lvl="0" marL="0" rtl="0" algn="just">
              <a:lnSpc>
                <a:spcPct val="120022"/>
              </a:lnSpc>
              <a:spcBef>
                <a:spcPts val="0"/>
              </a:spcBef>
              <a:spcAft>
                <a:spcPts val="0"/>
              </a:spcAft>
              <a:buSzPts val="1100"/>
              <a:buNone/>
            </a:pPr>
            <a:r>
              <a:rPr lang="en-US" sz="3546">
                <a:latin typeface="Lato"/>
                <a:ea typeface="Lato"/>
                <a:cs typeface="Lato"/>
                <a:sym typeface="Lato"/>
              </a:rPr>
              <a:t>- Pair Trading: Là chiến lược giao dịch dựa trên mối tương quan cùng chiều giữa hai cổ phiếu. </a:t>
            </a:r>
            <a:endParaRPr sz="3546">
              <a:latin typeface="Lato"/>
              <a:ea typeface="Lato"/>
              <a:cs typeface="Lato"/>
              <a:sym typeface="Lato"/>
            </a:endParaRPr>
          </a:p>
          <a:p>
            <a:pPr indent="0" lvl="0" marL="0" rtl="0" algn="just">
              <a:lnSpc>
                <a:spcPct val="120022"/>
              </a:lnSpc>
              <a:spcBef>
                <a:spcPts val="0"/>
              </a:spcBef>
              <a:spcAft>
                <a:spcPts val="0"/>
              </a:spcAft>
              <a:buSzPts val="1100"/>
              <a:buNone/>
            </a:pPr>
            <a:r>
              <a:rPr lang="en-US" sz="3546">
                <a:latin typeface="Lato"/>
                <a:ea typeface="Lato"/>
                <a:cs typeface="Lato"/>
                <a:sym typeface="Lato"/>
              </a:rPr>
              <a:t>- Reversal Trading: Là chiến lược giao dịch dựa trên mối tương quan ngược chiều giữa hai cổ phiếu. </a:t>
            </a:r>
            <a:endParaRPr b="0" i="0" sz="3546" u="none" cap="none" strike="noStrike">
              <a:solidFill>
                <a:srgbClr val="000000"/>
              </a:solidFill>
              <a:latin typeface="Lato"/>
              <a:ea typeface="Lato"/>
              <a:cs typeface="Lato"/>
              <a:sym typeface="Lato"/>
            </a:endParaRPr>
          </a:p>
        </p:txBody>
      </p:sp>
      <p:sp>
        <p:nvSpPr>
          <p:cNvPr id="229" name="Google Shape;229;p11"/>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11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35" name="Google Shape;235;p12"/>
          <p:cNvSpPr txBox="1"/>
          <p:nvPr/>
        </p:nvSpPr>
        <p:spPr>
          <a:xfrm>
            <a:off x="599544" y="252634"/>
            <a:ext cx="17088900" cy="5973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Phân tích cổ phiếu theo cặp</a:t>
            </a:r>
            <a:endParaRPr/>
          </a:p>
        </p:txBody>
      </p:sp>
      <p:sp>
        <p:nvSpPr>
          <p:cNvPr id="236" name="Google Shape;236;p12"/>
          <p:cNvSpPr txBox="1"/>
          <p:nvPr/>
        </p:nvSpPr>
        <p:spPr>
          <a:xfrm>
            <a:off x="13007340" y="9580245"/>
            <a:ext cx="3931800" cy="4563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237" name="Google Shape;237;p12"/>
          <p:cNvSpPr txBox="1"/>
          <p:nvPr/>
        </p:nvSpPr>
        <p:spPr>
          <a:xfrm>
            <a:off x="0" y="1000125"/>
            <a:ext cx="17088900" cy="5691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2.</a:t>
            </a:r>
            <a:r>
              <a:rPr b="1" i="0" lang="en-US" sz="3600" u="none" cap="none" strike="noStrike">
                <a:solidFill>
                  <a:srgbClr val="000000"/>
                </a:solidFill>
                <a:latin typeface="Arial"/>
                <a:ea typeface="Arial"/>
                <a:cs typeface="Arial"/>
                <a:sym typeface="Arial"/>
              </a:rPr>
              <a:t>Tổng quan về kỹ thuật Pair Trading</a:t>
            </a:r>
            <a:endParaRPr/>
          </a:p>
        </p:txBody>
      </p:sp>
      <p:sp>
        <p:nvSpPr>
          <p:cNvPr id="238" name="Google Shape;238;p12"/>
          <p:cNvSpPr txBox="1"/>
          <p:nvPr/>
        </p:nvSpPr>
        <p:spPr>
          <a:xfrm>
            <a:off x="564770" y="1876631"/>
            <a:ext cx="17123700" cy="8277300"/>
          </a:xfrm>
          <a:prstGeom prst="rect">
            <a:avLst/>
          </a:prstGeom>
          <a:noFill/>
          <a:ln>
            <a:noFill/>
          </a:ln>
        </p:spPr>
        <p:txBody>
          <a:bodyPr anchorCtr="0" anchor="t" bIns="0" lIns="0" spcFirstLastPara="1" rIns="0" wrap="square" tIns="0">
            <a:spAutoFit/>
          </a:bodyPr>
          <a:lstStyle/>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Pair Trading là chiến lược giao dịch dựa trên mối tương quan cùng chiều của hai cổ phiếu.</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Ý tưởng:</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Khi hai cổ phiếu có chênh lệch giá bất thường, ta kỳ vọng chúng sẽ quay về trạng thái cân bằng.</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Mua thấp - Bán cao: Mua cổ phiếu bị định giá thấp, bán cổ phiếu bị định giá cao.</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Nguyên tắc:</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Vào lệnh (Entry Point): Chênh lệch giá vượt ±2 độ lệch chuẩn.</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Thoát lệnh (Exit Point): Chênh lệch giá trở về mức trung bình.</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Cắt lỗ (Stop Loss): Chênh lệch giá vượt ±3 độ lệch chuẩn.</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Ví dụ: Cặp FPT - CMG.</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Ưu điểm: Rủi ro thấp, phù hợp với nhà đầu tư ưa thích sự ổn định.</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Nhược điểm: Hiệu quả phụ thuộc vào sự duy trì tương quan, cần quản lý rủi ro tốt.</a:t>
            </a:r>
            <a:endParaRPr/>
          </a:p>
          <a:p>
            <a:pPr indent="0" lvl="0" marL="0" marR="0" rtl="0" algn="just">
              <a:lnSpc>
                <a:spcPct val="299351"/>
              </a:lnSpc>
              <a:spcBef>
                <a:spcPts val="0"/>
              </a:spcBef>
              <a:spcAft>
                <a:spcPts val="0"/>
              </a:spcAft>
              <a:buNone/>
            </a:pPr>
            <a:r>
              <a:t/>
            </a:r>
            <a:endParaRPr b="0" i="0" sz="3546" u="none" cap="none" strike="noStrike">
              <a:solidFill>
                <a:srgbClr val="000000"/>
              </a:solidFill>
              <a:latin typeface="Lato"/>
              <a:ea typeface="Lato"/>
              <a:cs typeface="Lato"/>
              <a:sym typeface="Lato"/>
            </a:endParaRPr>
          </a:p>
        </p:txBody>
      </p:sp>
      <p:sp>
        <p:nvSpPr>
          <p:cNvPr id="239" name="Google Shape;239;p12"/>
          <p:cNvSpPr txBox="1"/>
          <p:nvPr/>
        </p:nvSpPr>
        <p:spPr>
          <a:xfrm>
            <a:off x="17259300" y="9210675"/>
            <a:ext cx="1524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12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45" name="Google Shape;245;p13"/>
          <p:cNvSpPr txBox="1"/>
          <p:nvPr/>
        </p:nvSpPr>
        <p:spPr>
          <a:xfrm>
            <a:off x="599544" y="252634"/>
            <a:ext cx="17088900" cy="5973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Phân tích cổ phiếu theo cặp</a:t>
            </a:r>
            <a:endParaRPr/>
          </a:p>
        </p:txBody>
      </p:sp>
      <p:sp>
        <p:nvSpPr>
          <p:cNvPr id="246" name="Google Shape;246;p13"/>
          <p:cNvSpPr txBox="1"/>
          <p:nvPr/>
        </p:nvSpPr>
        <p:spPr>
          <a:xfrm>
            <a:off x="13007340" y="9580245"/>
            <a:ext cx="3931800" cy="4563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247" name="Google Shape;247;p13"/>
          <p:cNvSpPr txBox="1"/>
          <p:nvPr/>
        </p:nvSpPr>
        <p:spPr>
          <a:xfrm>
            <a:off x="0" y="1000125"/>
            <a:ext cx="17088900" cy="5691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3.</a:t>
            </a:r>
            <a:r>
              <a:rPr b="1" i="0" lang="en-US" sz="3600" u="none" cap="none" strike="noStrike">
                <a:solidFill>
                  <a:srgbClr val="000000"/>
                </a:solidFill>
                <a:latin typeface="Arial"/>
                <a:ea typeface="Arial"/>
                <a:cs typeface="Arial"/>
                <a:sym typeface="Arial"/>
              </a:rPr>
              <a:t>Tổng quan về kỹ thuật Reversal Trading</a:t>
            </a:r>
            <a:endParaRPr/>
          </a:p>
        </p:txBody>
      </p:sp>
      <p:sp>
        <p:nvSpPr>
          <p:cNvPr id="248" name="Google Shape;248;p13"/>
          <p:cNvSpPr txBox="1"/>
          <p:nvPr/>
        </p:nvSpPr>
        <p:spPr>
          <a:xfrm>
            <a:off x="564775" y="1876625"/>
            <a:ext cx="17603400" cy="8406900"/>
          </a:xfrm>
          <a:prstGeom prst="rect">
            <a:avLst/>
          </a:prstGeom>
          <a:noFill/>
          <a:ln>
            <a:noFill/>
          </a:ln>
        </p:spPr>
        <p:txBody>
          <a:bodyPr anchorCtr="0" anchor="t" bIns="0" lIns="0" spcFirstLastPara="1" rIns="0" wrap="square" tIns="0">
            <a:spAutoFit/>
          </a:bodyPr>
          <a:lstStyle/>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Reversal Trading là chiến lược giao dịch dựa trên mối tương quan ngược chiều của hai cổ phiếu.</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Ý tưởng:</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Khi một cổ phiếu tăng mạnh, cổ phiếu kia sẽ giảm mạnh và ngược lại.</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Mua thấp - Bán cao: Mua cổ phiếu đang giảm, bán cổ phiếu đang tăng (dựa trên kỳ vọng đảo chiều).</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Nguyên tắc:</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Vào lệnh (Entry Point): Giá cổ phiếu biến động vượt ±2 độ lệch chuẩn.</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Thoát lệnh (Exit Point): Giá cổ phiếu trở về trạng thái cân bằng.</a:t>
            </a:r>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Cắt lỗ (Stop Loss): Biến động giá vượt ±3 độ lệch chuẩn.</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Ưu điểm: Lợi nhuận cao nhờ tận dụng biến động mạnh.</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Nhược điểm: Rủi ro cao, đòi hỏi quản lý vốn cẩn thận, phù hợp với nhà đầu tư chấp nhận rủi ro.</a:t>
            </a:r>
            <a:endParaRPr/>
          </a:p>
          <a:p>
            <a:pPr indent="0" lvl="0" marL="0" marR="0" rtl="0" algn="just">
              <a:lnSpc>
                <a:spcPct val="120022"/>
              </a:lnSpc>
              <a:spcBef>
                <a:spcPts val="0"/>
              </a:spcBef>
              <a:spcAft>
                <a:spcPts val="0"/>
              </a:spcAft>
              <a:buNone/>
            </a:pPr>
            <a:r>
              <a:t/>
            </a:r>
            <a:endParaRPr b="0" i="0" sz="3546" u="none" cap="none" strike="noStrike">
              <a:solidFill>
                <a:srgbClr val="000000"/>
              </a:solidFill>
              <a:latin typeface="Lato"/>
              <a:ea typeface="Lato"/>
              <a:cs typeface="Lato"/>
              <a:sym typeface="Lato"/>
            </a:endParaRPr>
          </a:p>
        </p:txBody>
      </p:sp>
      <p:sp>
        <p:nvSpPr>
          <p:cNvPr id="249" name="Google Shape;249;p13"/>
          <p:cNvSpPr txBox="1"/>
          <p:nvPr/>
        </p:nvSpPr>
        <p:spPr>
          <a:xfrm>
            <a:off x="17259300" y="9210675"/>
            <a:ext cx="1524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13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55" name="Google Shape;255;p14"/>
          <p:cNvSpPr/>
          <p:nvPr/>
        </p:nvSpPr>
        <p:spPr>
          <a:xfrm>
            <a:off x="9616980" y="532289"/>
            <a:ext cx="8071476" cy="8026943"/>
          </a:xfrm>
          <a:custGeom>
            <a:rect b="b" l="l" r="r" t="t"/>
            <a:pathLst>
              <a:path extrusionOk="0" h="8026943" w="8071476">
                <a:moveTo>
                  <a:pt x="0" y="0"/>
                </a:moveTo>
                <a:lnTo>
                  <a:pt x="8071476" y="0"/>
                </a:lnTo>
                <a:lnTo>
                  <a:pt x="8071476" y="8026942"/>
                </a:lnTo>
                <a:lnTo>
                  <a:pt x="0" y="8026942"/>
                </a:lnTo>
                <a:lnTo>
                  <a:pt x="0" y="0"/>
                </a:lnTo>
                <a:close/>
              </a:path>
            </a:pathLst>
          </a:custGeom>
          <a:blipFill rotWithShape="1">
            <a:blip r:embed="rId4">
              <a:alphaModFix/>
            </a:blip>
            <a:stretch>
              <a:fillRect b="-275" l="0" r="0" t="-276"/>
            </a:stretch>
          </a:blipFill>
          <a:ln>
            <a:noFill/>
          </a:ln>
        </p:spPr>
      </p:sp>
      <p:sp>
        <p:nvSpPr>
          <p:cNvPr id="256" name="Google Shape;256;p14"/>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Phân tích cổ phiếu theo cặp</a:t>
            </a:r>
            <a:endParaRPr/>
          </a:p>
        </p:txBody>
      </p:sp>
      <p:sp>
        <p:nvSpPr>
          <p:cNvPr id="257" name="Google Shape;257;p14"/>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258" name="Google Shape;258;p14"/>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4.</a:t>
            </a:r>
            <a:r>
              <a:rPr b="1" i="0" lang="en-US" sz="3600" u="none" cap="none" strike="noStrike">
                <a:solidFill>
                  <a:srgbClr val="000000"/>
                </a:solidFill>
                <a:latin typeface="Arial"/>
                <a:ea typeface="Arial"/>
                <a:cs typeface="Arial"/>
                <a:sym typeface="Arial"/>
              </a:rPr>
              <a:t>Ứng dụng kỹ thuật Pair Trading</a:t>
            </a:r>
            <a:endParaRPr/>
          </a:p>
        </p:txBody>
      </p:sp>
      <p:sp>
        <p:nvSpPr>
          <p:cNvPr id="259" name="Google Shape;259;p14"/>
          <p:cNvSpPr txBox="1"/>
          <p:nvPr/>
        </p:nvSpPr>
        <p:spPr>
          <a:xfrm>
            <a:off x="376879" y="2078785"/>
            <a:ext cx="8967519" cy="49244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Cặp cổ phiếu tiêu biểu: FPT và CMG</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Kịch bản giao dịch:</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●Giá trung bình cổ phiếu FPT: 89,112 đồng.</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●Giá trung bình cổ phiếu CMG: 42,353 đồng.</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●Quy mô giao dịch: Mua 1000 cổ phiếu mỗi loại.</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●Thời gian kiểm định: 100 ngày giao dịch tiếp theo.</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●Chiến lược:</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○Mở vị thế khi spread (chênh lệch giá giữa hai cổ phiếu) vượt quá ±2 độ lệch chuẩn.</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○Đóng vị thế khi spread quay về mức trung bình.</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○Lãi/lỗ được tính toán dựa trên chênh lệch giá thực tế của cặp cổ phiếu.</a:t>
            </a:r>
            <a:endParaRPr/>
          </a:p>
        </p:txBody>
      </p:sp>
      <p:sp>
        <p:nvSpPr>
          <p:cNvPr id="260" name="Google Shape;260;p14"/>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14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66" name="Google Shape;266;p15"/>
          <p:cNvSpPr/>
          <p:nvPr/>
        </p:nvSpPr>
        <p:spPr>
          <a:xfrm>
            <a:off x="9010030" y="2371275"/>
            <a:ext cx="9277970" cy="5687738"/>
          </a:xfrm>
          <a:custGeom>
            <a:rect b="b" l="l" r="r" t="t"/>
            <a:pathLst>
              <a:path extrusionOk="0" h="5687738" w="9277970">
                <a:moveTo>
                  <a:pt x="0" y="0"/>
                </a:moveTo>
                <a:lnTo>
                  <a:pt x="9277970" y="0"/>
                </a:lnTo>
                <a:lnTo>
                  <a:pt x="9277970" y="5687738"/>
                </a:lnTo>
                <a:lnTo>
                  <a:pt x="0" y="5687738"/>
                </a:lnTo>
                <a:lnTo>
                  <a:pt x="0" y="0"/>
                </a:lnTo>
                <a:close/>
              </a:path>
            </a:pathLst>
          </a:custGeom>
          <a:blipFill rotWithShape="1">
            <a:blip r:embed="rId4">
              <a:alphaModFix/>
            </a:blip>
            <a:stretch>
              <a:fillRect b="0" l="0" r="-3683" t="0"/>
            </a:stretch>
          </a:blipFill>
          <a:ln>
            <a:noFill/>
          </a:ln>
        </p:spPr>
      </p:sp>
      <p:sp>
        <p:nvSpPr>
          <p:cNvPr id="267" name="Google Shape;267;p15"/>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268" name="Google Shape;268;p15"/>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Phân tích cổ phiếu theo cặp</a:t>
            </a:r>
            <a:endParaRPr/>
          </a:p>
        </p:txBody>
      </p:sp>
      <p:sp>
        <p:nvSpPr>
          <p:cNvPr id="269" name="Google Shape;269;p15"/>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4.</a:t>
            </a:r>
            <a:r>
              <a:rPr b="1" i="0" lang="en-US" sz="3600" u="none" cap="none" strike="noStrike">
                <a:solidFill>
                  <a:srgbClr val="000000"/>
                </a:solidFill>
                <a:latin typeface="Arial"/>
                <a:ea typeface="Arial"/>
                <a:cs typeface="Arial"/>
                <a:sym typeface="Arial"/>
              </a:rPr>
              <a:t>Ứng dụng kỹ thuật Pair Trading</a:t>
            </a:r>
            <a:endParaRPr/>
          </a:p>
        </p:txBody>
      </p:sp>
      <p:sp>
        <p:nvSpPr>
          <p:cNvPr id="270" name="Google Shape;270;p15"/>
          <p:cNvSpPr txBox="1"/>
          <p:nvPr/>
        </p:nvSpPr>
        <p:spPr>
          <a:xfrm>
            <a:off x="344304" y="1719435"/>
            <a:ext cx="8455500" cy="83949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Nhận xét:</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●Chiến lược 1:</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○Hiệu quả hơn trên các khoảng thời gian dài (600-1000 ngày) với tổng lợi nhuận cao hơn.</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○Phù hợp với phong cách giao dịch nhiều lần, tạo dòng tiền ổn định.</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●Chiến lược 2:</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○Nổi bật hơn trong ngắn hạn (100-300 ngày) với lợi nhuận trung bình/giao dịch cao hơn.</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○Phù hợp với nhà đầu tư thích giao dịch ít lần nhưng muốn tối ưu hóa cơ hội.</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Khuyến nghị:</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●Ngắn hạn (100-300 ngày): Sử dụng Chiến lược 2 để tối ưu lợi nhuận và kiểm soát rủi ro.</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●Dài hạn (600-1000 ngày): Sử dụng Chiến lược 1 để đạt tổng lợi nhuận cao nhất.</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a:t>
            </a:r>
            <a:endParaRPr/>
          </a:p>
        </p:txBody>
      </p:sp>
      <p:sp>
        <p:nvSpPr>
          <p:cNvPr id="271" name="Google Shape;271;p15"/>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15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77" name="Google Shape;277;p16"/>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278" name="Google Shape;278;p16"/>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Phân tích cổ phiếu theo cặp</a:t>
            </a:r>
            <a:endParaRPr/>
          </a:p>
        </p:txBody>
      </p:sp>
      <p:sp>
        <p:nvSpPr>
          <p:cNvPr id="279" name="Google Shape;279;p16"/>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5.</a:t>
            </a:r>
            <a:r>
              <a:rPr b="1" i="0" lang="en-US" sz="3600" u="none" cap="none" strike="noStrike">
                <a:solidFill>
                  <a:srgbClr val="000000"/>
                </a:solidFill>
                <a:latin typeface="Arial"/>
                <a:ea typeface="Arial"/>
                <a:cs typeface="Arial"/>
                <a:sym typeface="Arial"/>
              </a:rPr>
              <a:t>Ứng dụng kỹ thuật Reversal Trading</a:t>
            </a:r>
            <a:endParaRPr/>
          </a:p>
        </p:txBody>
      </p:sp>
      <p:sp>
        <p:nvSpPr>
          <p:cNvPr id="280" name="Google Shape;280;p16"/>
          <p:cNvSpPr txBox="1"/>
          <p:nvPr/>
        </p:nvSpPr>
        <p:spPr>
          <a:xfrm>
            <a:off x="376879" y="2078785"/>
            <a:ext cx="8351267" cy="49244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Cặp cổ phiếu tiêu biểu: VGI và VTL</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Kịch bản giao dịch:</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●Tương quan âm: -0.922.</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●Quy mô giao dịch: Mua 1000 cổ phiếu mỗi loại.</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●Thời gian kiểm định: 100 ngày giao dịch tiếp theo.</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●Chiến lược:</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○Mở vị thế khi một cổ phiếu tăng hoặc giảm mạnh vượt ±2 độ lệch chuẩn.</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○Đóng vị thế khi giá quay lại trạng thái bình thường.</a:t>
            </a:r>
            <a:endParaRPr/>
          </a:p>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○Lãi/lỗ được tính toán dựa trên sự thay đổi giá thực tế của cặp cổ phiếu.</a:t>
            </a:r>
            <a:endParaRPr/>
          </a:p>
          <a:p>
            <a:pPr indent="0" lvl="0" marL="0" marR="0" rtl="0" algn="just">
              <a:lnSpc>
                <a:spcPct val="120000"/>
              </a:lnSpc>
              <a:spcBef>
                <a:spcPts val="0"/>
              </a:spcBef>
              <a:spcAft>
                <a:spcPts val="0"/>
              </a:spcAft>
              <a:buNone/>
            </a:pPr>
            <a:r>
              <a:t/>
            </a:r>
            <a:endParaRPr b="0" i="0" sz="2700" u="none" cap="none" strike="noStrike">
              <a:solidFill>
                <a:srgbClr val="000000"/>
              </a:solidFill>
              <a:latin typeface="Lato"/>
              <a:ea typeface="Lato"/>
              <a:cs typeface="Lato"/>
              <a:sym typeface="Lato"/>
            </a:endParaRPr>
          </a:p>
        </p:txBody>
      </p:sp>
      <p:sp>
        <p:nvSpPr>
          <p:cNvPr id="281" name="Google Shape;281;p16"/>
          <p:cNvSpPr/>
          <p:nvPr/>
        </p:nvSpPr>
        <p:spPr>
          <a:xfrm>
            <a:off x="9524343" y="1750314"/>
            <a:ext cx="7564569" cy="5908849"/>
          </a:xfrm>
          <a:custGeom>
            <a:rect b="b" l="l" r="r" t="t"/>
            <a:pathLst>
              <a:path extrusionOk="0" h="5908849" w="7564569">
                <a:moveTo>
                  <a:pt x="0" y="0"/>
                </a:moveTo>
                <a:lnTo>
                  <a:pt x="7564569" y="0"/>
                </a:lnTo>
                <a:lnTo>
                  <a:pt x="7564569" y="5908849"/>
                </a:lnTo>
                <a:lnTo>
                  <a:pt x="0" y="5908849"/>
                </a:lnTo>
                <a:lnTo>
                  <a:pt x="0" y="0"/>
                </a:lnTo>
                <a:close/>
              </a:path>
            </a:pathLst>
          </a:custGeom>
          <a:blipFill rotWithShape="1">
            <a:blip r:embed="rId4">
              <a:alphaModFix/>
            </a:blip>
            <a:stretch>
              <a:fillRect b="0" l="0" r="0" t="0"/>
            </a:stretch>
          </a:blipFill>
          <a:ln>
            <a:noFill/>
          </a:ln>
        </p:spPr>
      </p:sp>
      <p:sp>
        <p:nvSpPr>
          <p:cNvPr id="282" name="Google Shape;282;p16"/>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16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88" name="Google Shape;288;p17"/>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289" name="Google Shape;289;p17"/>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6. </a:t>
            </a:r>
            <a:r>
              <a:rPr b="1" i="0" lang="en-US" sz="3600" u="none" cap="none" strike="noStrike">
                <a:solidFill>
                  <a:srgbClr val="000000"/>
                </a:solidFill>
                <a:latin typeface="Arial"/>
                <a:ea typeface="Arial"/>
                <a:cs typeface="Arial"/>
                <a:sym typeface="Arial"/>
              </a:rPr>
              <a:t>Nhận xét</a:t>
            </a:r>
            <a:endParaRPr/>
          </a:p>
        </p:txBody>
      </p:sp>
      <p:sp>
        <p:nvSpPr>
          <p:cNvPr id="290" name="Google Shape;290;p17"/>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Phân tích cổ phiếu theo cặp</a:t>
            </a:r>
            <a:endParaRPr/>
          </a:p>
        </p:txBody>
      </p:sp>
      <p:sp>
        <p:nvSpPr>
          <p:cNvPr id="291" name="Google Shape;291;p17"/>
          <p:cNvSpPr txBox="1"/>
          <p:nvPr/>
        </p:nvSpPr>
        <p:spPr>
          <a:xfrm>
            <a:off x="429965" y="2261789"/>
            <a:ext cx="17123686" cy="4800600"/>
          </a:xfrm>
          <a:prstGeom prst="rect">
            <a:avLst/>
          </a:prstGeom>
          <a:noFill/>
          <a:ln>
            <a:noFill/>
          </a:ln>
        </p:spPr>
        <p:txBody>
          <a:bodyPr anchorCtr="0" anchor="t" bIns="0" lIns="0" spcFirstLastPara="1" rIns="0" wrap="square" tIns="0">
            <a:spAutoFit/>
          </a:bodyPr>
          <a:lstStyle/>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1.Pair Trading:</a:t>
            </a:r>
            <a:endParaRPr/>
          </a:p>
          <a:p>
            <a:pPr indent="-382887" lvl="1" marL="765776"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Phù hợp với nhà đầu tư ưa thích sự ổn định và dài hạn.</a:t>
            </a:r>
            <a:endParaRPr/>
          </a:p>
          <a:p>
            <a:pPr indent="-382887" lvl="1" marL="765776"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Hiệu quả khi spread giữa cặp cổ phiếu dao động trong biên độ hẹp và ổn định.</a:t>
            </a:r>
            <a:endParaRPr/>
          </a:p>
          <a:p>
            <a:pPr indent="0" lvl="0" marL="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2.Reversal Trading:</a:t>
            </a:r>
            <a:endParaRPr/>
          </a:p>
          <a:p>
            <a:pPr indent="-382887" lvl="1" marL="765776"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Thích hợp với nhà đầu tư chấp nhận rủi ro cao hơn, tìm kiếm lợi nhuận tiềm năng từ các giao dịch ít nhưng hiệu quả.</a:t>
            </a:r>
            <a:endParaRPr/>
          </a:p>
          <a:p>
            <a:pPr indent="-382887" lvl="1" marL="765776"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Phù hợp trong bối cảnh thị trường biến động mạnh hoặc các cặp cổ phiếu có tương quan âm rõ rệt.</a:t>
            </a:r>
            <a:endParaRPr/>
          </a:p>
          <a:p>
            <a:pPr indent="0" lvl="0" marL="0" marR="0" rtl="0" algn="just">
              <a:lnSpc>
                <a:spcPct val="120022"/>
              </a:lnSpc>
              <a:spcBef>
                <a:spcPts val="0"/>
              </a:spcBef>
              <a:spcAft>
                <a:spcPts val="0"/>
              </a:spcAft>
              <a:buNone/>
            </a:pPr>
            <a:r>
              <a:t/>
            </a:r>
            <a:endParaRPr b="0" i="0" sz="3546" u="none" cap="none" strike="noStrike">
              <a:solidFill>
                <a:srgbClr val="000000"/>
              </a:solidFill>
              <a:latin typeface="Lato"/>
              <a:ea typeface="Lato"/>
              <a:cs typeface="Lato"/>
              <a:sym typeface="Lato"/>
            </a:endParaRPr>
          </a:p>
        </p:txBody>
      </p:sp>
      <p:sp>
        <p:nvSpPr>
          <p:cNvPr id="292" name="Google Shape;292;p17"/>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17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p2"/>
          <p:cNvSpPr txBox="1"/>
          <p:nvPr/>
        </p:nvSpPr>
        <p:spPr>
          <a:xfrm>
            <a:off x="3189550" y="1745800"/>
            <a:ext cx="10121400" cy="1215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lang="en-US" sz="7900">
                <a:solidFill>
                  <a:srgbClr val="C00000"/>
                </a:solidFill>
                <a:latin typeface="Lato"/>
                <a:ea typeface="Lato"/>
                <a:cs typeface="Lato"/>
                <a:sym typeface="Lato"/>
              </a:rPr>
              <a:t>Nội dung trình bày</a:t>
            </a:r>
            <a:endParaRPr sz="100"/>
          </a:p>
        </p:txBody>
      </p:sp>
      <p:sp>
        <p:nvSpPr>
          <p:cNvPr id="98" name="Google Shape;98;p2"/>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2</a:t>
            </a:r>
            <a:endParaRPr/>
          </a:p>
        </p:txBody>
      </p:sp>
      <p:sp>
        <p:nvSpPr>
          <p:cNvPr id="99" name="Google Shape;99;p2"/>
          <p:cNvSpPr txBox="1"/>
          <p:nvPr/>
        </p:nvSpPr>
        <p:spPr>
          <a:xfrm>
            <a:off x="489450" y="3076650"/>
            <a:ext cx="14431800" cy="5122500"/>
          </a:xfrm>
          <a:prstGeom prst="rect">
            <a:avLst/>
          </a:prstGeom>
          <a:noFill/>
          <a:ln>
            <a:noFill/>
          </a:ln>
        </p:spPr>
        <p:txBody>
          <a:bodyPr anchorCtr="0" anchor="t" bIns="0" lIns="0" spcFirstLastPara="1" rIns="0" wrap="square" tIns="0">
            <a:spAutoFit/>
          </a:bodyPr>
          <a:lstStyle/>
          <a:p>
            <a:pPr indent="0" lvl="0" marL="457200" marR="0" rtl="0" algn="l">
              <a:lnSpc>
                <a:spcPct val="108000"/>
              </a:lnSpc>
              <a:spcBef>
                <a:spcPts val="0"/>
              </a:spcBef>
              <a:spcAft>
                <a:spcPts val="0"/>
              </a:spcAft>
              <a:buNone/>
            </a:pPr>
            <a:r>
              <a:rPr b="1" lang="en-US" sz="5200">
                <a:solidFill>
                  <a:srgbClr val="C00000"/>
                </a:solidFill>
                <a:latin typeface="Lato"/>
                <a:ea typeface="Lato"/>
                <a:cs typeface="Lato"/>
                <a:sym typeface="Lato"/>
              </a:rPr>
              <a:t>1. Giới thiệu đề tài, tập dữ liệu</a:t>
            </a:r>
            <a:endParaRPr b="1" sz="5200">
              <a:solidFill>
                <a:srgbClr val="C00000"/>
              </a:solidFill>
              <a:latin typeface="Lato"/>
              <a:ea typeface="Lato"/>
              <a:cs typeface="Lato"/>
              <a:sym typeface="Lato"/>
            </a:endParaRPr>
          </a:p>
          <a:p>
            <a:pPr indent="0" lvl="0" marL="457200" marR="0" rtl="0" algn="l">
              <a:lnSpc>
                <a:spcPct val="108000"/>
              </a:lnSpc>
              <a:spcBef>
                <a:spcPts val="0"/>
              </a:spcBef>
              <a:spcAft>
                <a:spcPts val="0"/>
              </a:spcAft>
              <a:buNone/>
            </a:pPr>
            <a:r>
              <a:rPr b="1" lang="en-US" sz="5200">
                <a:solidFill>
                  <a:srgbClr val="C00000"/>
                </a:solidFill>
                <a:latin typeface="Lato"/>
                <a:ea typeface="Lato"/>
                <a:cs typeface="Lato"/>
                <a:sym typeface="Lato"/>
              </a:rPr>
              <a:t>2. Phân tích cổ phiếu theo cặp</a:t>
            </a:r>
            <a:endParaRPr b="1" sz="5200">
              <a:solidFill>
                <a:srgbClr val="C00000"/>
              </a:solidFill>
              <a:latin typeface="Lato"/>
              <a:ea typeface="Lato"/>
              <a:cs typeface="Lato"/>
              <a:sym typeface="Lato"/>
            </a:endParaRPr>
          </a:p>
          <a:p>
            <a:pPr indent="0" lvl="0" marL="457200" marR="0" rtl="0" algn="l">
              <a:lnSpc>
                <a:spcPct val="108000"/>
              </a:lnSpc>
              <a:spcBef>
                <a:spcPts val="0"/>
              </a:spcBef>
              <a:spcAft>
                <a:spcPts val="0"/>
              </a:spcAft>
              <a:buNone/>
            </a:pPr>
            <a:r>
              <a:rPr b="1" lang="en-US" sz="5200">
                <a:solidFill>
                  <a:srgbClr val="C00000"/>
                </a:solidFill>
                <a:latin typeface="Lato"/>
                <a:ea typeface="Lato"/>
                <a:cs typeface="Lato"/>
                <a:sym typeface="Lato"/>
              </a:rPr>
              <a:t>3. Triển khai mô hình học máy dự đoán giá cổ phiếu</a:t>
            </a:r>
            <a:endParaRPr b="1" sz="5200">
              <a:solidFill>
                <a:srgbClr val="C00000"/>
              </a:solidFill>
              <a:latin typeface="Lato"/>
              <a:ea typeface="Lato"/>
              <a:cs typeface="Lato"/>
              <a:sym typeface="Lato"/>
            </a:endParaRPr>
          </a:p>
          <a:p>
            <a:pPr indent="0" lvl="0" marL="457200" marR="0" rtl="0" algn="l">
              <a:lnSpc>
                <a:spcPct val="108000"/>
              </a:lnSpc>
              <a:spcBef>
                <a:spcPts val="0"/>
              </a:spcBef>
              <a:spcAft>
                <a:spcPts val="0"/>
              </a:spcAft>
              <a:buNone/>
            </a:pPr>
            <a:r>
              <a:rPr b="1" lang="en-US" sz="5200">
                <a:solidFill>
                  <a:srgbClr val="C00000"/>
                </a:solidFill>
                <a:latin typeface="Lato"/>
                <a:ea typeface="Lato"/>
                <a:cs typeface="Lato"/>
                <a:sym typeface="Lato"/>
              </a:rPr>
              <a:t>4. Đánh giá kết quả và ứng dụng thực tế </a:t>
            </a:r>
            <a:endParaRPr b="1" sz="5200">
              <a:solidFill>
                <a:srgbClr val="C00000"/>
              </a:solidFill>
              <a:latin typeface="Lato"/>
              <a:ea typeface="Lato"/>
              <a:cs typeface="Lato"/>
              <a:sym typeface="Lato"/>
            </a:endParaRPr>
          </a:p>
          <a:p>
            <a:pPr indent="0" lvl="0" marL="457200" marR="0" rtl="0" algn="l">
              <a:lnSpc>
                <a:spcPct val="108000"/>
              </a:lnSpc>
              <a:spcBef>
                <a:spcPts val="0"/>
              </a:spcBef>
              <a:spcAft>
                <a:spcPts val="0"/>
              </a:spcAft>
              <a:buNone/>
            </a:pPr>
            <a:r>
              <a:rPr b="1" lang="en-US" sz="5200">
                <a:solidFill>
                  <a:srgbClr val="C00000"/>
                </a:solidFill>
                <a:latin typeface="Lato"/>
                <a:ea typeface="Lato"/>
                <a:cs typeface="Lato"/>
                <a:sym typeface="Lato"/>
              </a:rPr>
              <a:t>5. Kết luận và kiến nghị</a:t>
            </a:r>
            <a:endParaRPr b="1" sz="5200">
              <a:solidFill>
                <a:srgbClr val="C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98" name="Google Shape;298;p26"/>
          <p:cNvSpPr txBox="1"/>
          <p:nvPr/>
        </p:nvSpPr>
        <p:spPr>
          <a:xfrm>
            <a:off x="3289536" y="3430901"/>
            <a:ext cx="11708928" cy="3520449"/>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8500" u="none" cap="none" strike="noStrike">
                <a:solidFill>
                  <a:srgbClr val="C00000"/>
                </a:solidFill>
                <a:latin typeface="Lato"/>
                <a:ea typeface="Lato"/>
                <a:cs typeface="Lato"/>
                <a:sym typeface="Lato"/>
              </a:rPr>
              <a:t>TRIỂN KHAI MÔ HÌNH HỌC MÁY ĐỂ DỰ ĐOÁN GIÁ CỔ PHIẾU</a:t>
            </a:r>
            <a:endParaRPr/>
          </a:p>
        </p:txBody>
      </p:sp>
      <p:sp>
        <p:nvSpPr>
          <p:cNvPr id="299" name="Google Shape;299;p26"/>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26</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05" name="Google Shape;305;p27"/>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TRIỂN KHAI MÔ HÌNH HỌC MÁY ĐỂ DỰ ĐOÁN GIÁ CỔ PHIẾU</a:t>
            </a:r>
            <a:endParaRPr/>
          </a:p>
        </p:txBody>
      </p:sp>
      <p:sp>
        <p:nvSpPr>
          <p:cNvPr id="306" name="Google Shape;306;p27"/>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307" name="Google Shape;307;p27"/>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388620" lvl="1" marL="777240" marR="0" rtl="0" algn="l">
              <a:lnSpc>
                <a:spcPct val="108000"/>
              </a:lnSpc>
              <a:spcBef>
                <a:spcPts val="0"/>
              </a:spcBef>
              <a:spcAft>
                <a:spcPts val="0"/>
              </a:spcAft>
              <a:buClr>
                <a:srgbClr val="000000"/>
              </a:buClr>
              <a:buSzPts val="3600"/>
              <a:buFont typeface="Arial"/>
              <a:buAutoNum type="arabicPeriod"/>
            </a:pPr>
            <a:r>
              <a:rPr b="1" i="0" lang="en-US" sz="3600" u="none" cap="none" strike="noStrike">
                <a:solidFill>
                  <a:srgbClr val="000000"/>
                </a:solidFill>
                <a:latin typeface="Arial"/>
                <a:ea typeface="Arial"/>
                <a:cs typeface="Arial"/>
                <a:sym typeface="Arial"/>
              </a:rPr>
              <a:t>ARIMA</a:t>
            </a:r>
            <a:endParaRPr/>
          </a:p>
        </p:txBody>
      </p:sp>
      <p:sp>
        <p:nvSpPr>
          <p:cNvPr id="308" name="Google Shape;308;p27"/>
          <p:cNvSpPr txBox="1"/>
          <p:nvPr/>
        </p:nvSpPr>
        <p:spPr>
          <a:xfrm>
            <a:off x="135614" y="6398514"/>
            <a:ext cx="17123686" cy="2381250"/>
          </a:xfrm>
          <a:prstGeom prst="rect">
            <a:avLst/>
          </a:prstGeom>
          <a:noFill/>
          <a:ln>
            <a:noFill/>
          </a:ln>
        </p:spPr>
        <p:txBody>
          <a:bodyPr anchorCtr="0" anchor="t" bIns="0" lIns="0" spcFirstLastPara="1" rIns="0" wrap="square" tIns="0">
            <a:spAutoFit/>
          </a:bodyPr>
          <a:lstStyle/>
          <a:p>
            <a:pPr indent="-339709" lvl="1" marL="679418" marR="0" rtl="0" algn="just">
              <a:lnSpc>
                <a:spcPct val="120025"/>
              </a:lnSpc>
              <a:spcBef>
                <a:spcPts val="0"/>
              </a:spcBef>
              <a:spcAft>
                <a:spcPts val="0"/>
              </a:spcAft>
              <a:buClr>
                <a:srgbClr val="000000"/>
              </a:buClr>
              <a:buSzPts val="3146"/>
              <a:buFont typeface="Arial"/>
              <a:buChar char="•"/>
            </a:pPr>
            <a:r>
              <a:rPr b="0" i="0" lang="en-US" sz="3146" u="none" cap="none" strike="noStrike">
                <a:solidFill>
                  <a:srgbClr val="000000"/>
                </a:solidFill>
                <a:latin typeface="Lato"/>
                <a:ea typeface="Lato"/>
                <a:cs typeface="Lato"/>
                <a:sym typeface="Lato"/>
              </a:rPr>
              <a:t>ARIMA là một mô hình dự báo phổ biến, sử dụng các giá trị quá khứ của một chuỗi thời gian để dự đoán giá trị tương lai. Mô hình này hoạt động dựa trên 3 yếu tố chính:</a:t>
            </a:r>
            <a:endParaRPr/>
          </a:p>
          <a:p>
            <a:pPr indent="-452944" lvl="2" marL="1358836" marR="0" rtl="0" algn="just">
              <a:lnSpc>
                <a:spcPct val="120025"/>
              </a:lnSpc>
              <a:spcBef>
                <a:spcPts val="0"/>
              </a:spcBef>
              <a:spcAft>
                <a:spcPts val="0"/>
              </a:spcAft>
              <a:buClr>
                <a:srgbClr val="000000"/>
              </a:buClr>
              <a:buSzPts val="3146"/>
              <a:buFont typeface="Arial"/>
              <a:buChar char="⚬"/>
            </a:pPr>
            <a:r>
              <a:rPr b="0" i="0" lang="en-US" sz="3146" u="none" cap="none" strike="noStrike">
                <a:solidFill>
                  <a:srgbClr val="000000"/>
                </a:solidFill>
                <a:latin typeface="Lato"/>
                <a:ea typeface="Lato"/>
                <a:cs typeface="Lato"/>
                <a:sym typeface="Lato"/>
              </a:rPr>
              <a:t>Tự hồi quy (AR): Giá trị hiện tại phụ thuộc vào các giá trị trước đó.</a:t>
            </a:r>
            <a:endParaRPr/>
          </a:p>
          <a:p>
            <a:pPr indent="-452944" lvl="2" marL="1358836" marR="0" rtl="0" algn="just">
              <a:lnSpc>
                <a:spcPct val="120025"/>
              </a:lnSpc>
              <a:spcBef>
                <a:spcPts val="0"/>
              </a:spcBef>
              <a:spcAft>
                <a:spcPts val="0"/>
              </a:spcAft>
              <a:buClr>
                <a:srgbClr val="000000"/>
              </a:buClr>
              <a:buSzPts val="3146"/>
              <a:buFont typeface="Arial"/>
              <a:buChar char="⚬"/>
            </a:pPr>
            <a:r>
              <a:rPr b="0" i="0" lang="en-US" sz="3146" u="none" cap="none" strike="noStrike">
                <a:solidFill>
                  <a:srgbClr val="000000"/>
                </a:solidFill>
                <a:latin typeface="Lato"/>
                <a:ea typeface="Lato"/>
                <a:cs typeface="Lato"/>
                <a:sym typeface="Lato"/>
              </a:rPr>
              <a:t>Tích hợp (I): Chuỗi thời gian được điều chỉnh để loại bỏ xu hướng.</a:t>
            </a:r>
            <a:endParaRPr/>
          </a:p>
          <a:p>
            <a:pPr indent="-452944" lvl="2" marL="1358836" marR="0" rtl="0" algn="just">
              <a:lnSpc>
                <a:spcPct val="120025"/>
              </a:lnSpc>
              <a:spcBef>
                <a:spcPts val="0"/>
              </a:spcBef>
              <a:spcAft>
                <a:spcPts val="0"/>
              </a:spcAft>
              <a:buClr>
                <a:srgbClr val="000000"/>
              </a:buClr>
              <a:buSzPts val="3146"/>
              <a:buFont typeface="Arial"/>
              <a:buChar char="⚬"/>
            </a:pPr>
            <a:r>
              <a:rPr b="0" i="0" lang="en-US" sz="3146" u="none" cap="none" strike="noStrike">
                <a:solidFill>
                  <a:srgbClr val="000000"/>
                </a:solidFill>
                <a:latin typeface="Lato"/>
                <a:ea typeface="Lato"/>
                <a:cs typeface="Lato"/>
                <a:sym typeface="Lato"/>
              </a:rPr>
              <a:t>Trung bình trượt (MA): Giá trị hiện tại phụ thuộc vào các sai số dự báo trước đó.</a:t>
            </a:r>
            <a:endParaRPr/>
          </a:p>
        </p:txBody>
      </p:sp>
      <p:sp>
        <p:nvSpPr>
          <p:cNvPr id="309" name="Google Shape;309;p27"/>
          <p:cNvSpPr/>
          <p:nvPr/>
        </p:nvSpPr>
        <p:spPr>
          <a:xfrm>
            <a:off x="5335493" y="1930418"/>
            <a:ext cx="6417926" cy="3882990"/>
          </a:xfrm>
          <a:custGeom>
            <a:rect b="b" l="l" r="r" t="t"/>
            <a:pathLst>
              <a:path extrusionOk="0" h="3882990" w="6417926">
                <a:moveTo>
                  <a:pt x="0" y="0"/>
                </a:moveTo>
                <a:lnTo>
                  <a:pt x="6417926" y="0"/>
                </a:lnTo>
                <a:lnTo>
                  <a:pt x="6417926" y="3882989"/>
                </a:lnTo>
                <a:lnTo>
                  <a:pt x="0" y="3882989"/>
                </a:lnTo>
                <a:lnTo>
                  <a:pt x="0" y="0"/>
                </a:lnTo>
                <a:close/>
              </a:path>
            </a:pathLst>
          </a:custGeom>
          <a:blipFill rotWithShape="1">
            <a:blip r:embed="rId4">
              <a:alphaModFix/>
            </a:blip>
            <a:stretch>
              <a:fillRect b="0" l="-1846" r="-1845" t="-452"/>
            </a:stretch>
          </a:blipFill>
          <a:ln>
            <a:noFill/>
          </a:ln>
        </p:spPr>
      </p:sp>
      <p:sp>
        <p:nvSpPr>
          <p:cNvPr id="310" name="Google Shape;310;p27"/>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27</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16" name="Google Shape;316;p34"/>
          <p:cNvSpPr/>
          <p:nvPr/>
        </p:nvSpPr>
        <p:spPr>
          <a:xfrm>
            <a:off x="7294530" y="2340500"/>
            <a:ext cx="9644730" cy="5605999"/>
          </a:xfrm>
          <a:custGeom>
            <a:rect b="b" l="l" r="r" t="t"/>
            <a:pathLst>
              <a:path extrusionOk="0" h="5605999" w="9644730">
                <a:moveTo>
                  <a:pt x="0" y="0"/>
                </a:moveTo>
                <a:lnTo>
                  <a:pt x="9644730" y="0"/>
                </a:lnTo>
                <a:lnTo>
                  <a:pt x="9644730" y="5606000"/>
                </a:lnTo>
                <a:lnTo>
                  <a:pt x="0" y="5606000"/>
                </a:lnTo>
                <a:lnTo>
                  <a:pt x="0" y="0"/>
                </a:lnTo>
                <a:close/>
              </a:path>
            </a:pathLst>
          </a:custGeom>
          <a:blipFill rotWithShape="1">
            <a:blip r:embed="rId4">
              <a:alphaModFix/>
            </a:blip>
            <a:stretch>
              <a:fillRect b="0" l="0" r="0" t="0"/>
            </a:stretch>
          </a:blipFill>
          <a:ln>
            <a:noFill/>
          </a:ln>
        </p:spPr>
      </p:sp>
      <p:sp>
        <p:nvSpPr>
          <p:cNvPr id="317" name="Google Shape;317;p34"/>
          <p:cNvSpPr/>
          <p:nvPr/>
        </p:nvSpPr>
        <p:spPr>
          <a:xfrm>
            <a:off x="1028700" y="1750314"/>
            <a:ext cx="4831390" cy="6473744"/>
          </a:xfrm>
          <a:custGeom>
            <a:rect b="b" l="l" r="r" t="t"/>
            <a:pathLst>
              <a:path extrusionOk="0" h="6473744" w="4831390">
                <a:moveTo>
                  <a:pt x="0" y="0"/>
                </a:moveTo>
                <a:lnTo>
                  <a:pt x="4831390" y="0"/>
                </a:lnTo>
                <a:lnTo>
                  <a:pt x="4831390" y="6473744"/>
                </a:lnTo>
                <a:lnTo>
                  <a:pt x="0" y="6473744"/>
                </a:lnTo>
                <a:lnTo>
                  <a:pt x="0" y="0"/>
                </a:lnTo>
                <a:close/>
              </a:path>
            </a:pathLst>
          </a:custGeom>
          <a:blipFill rotWithShape="1">
            <a:blip r:embed="rId5">
              <a:alphaModFix/>
            </a:blip>
            <a:stretch>
              <a:fillRect b="0" l="0" r="0" t="0"/>
            </a:stretch>
          </a:blipFill>
          <a:ln>
            <a:noFill/>
          </a:ln>
        </p:spPr>
      </p:sp>
      <p:sp>
        <p:nvSpPr>
          <p:cNvPr id="318" name="Google Shape;318;p34"/>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TRIỂN KHAI MÔ HÌNH HỌC MÁY ĐỂ DỰ ĐOÁN GIÁ CỔ PHIẾU</a:t>
            </a:r>
            <a:endParaRPr/>
          </a:p>
        </p:txBody>
      </p:sp>
      <p:sp>
        <p:nvSpPr>
          <p:cNvPr id="319" name="Google Shape;319;p34"/>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320" name="Google Shape;320;p34"/>
          <p:cNvSpPr txBox="1"/>
          <p:nvPr/>
        </p:nvSpPr>
        <p:spPr>
          <a:xfrm>
            <a:off x="1028700" y="1000125"/>
            <a:ext cx="13007400" cy="5541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Kết quả</a:t>
            </a:r>
            <a:endParaRPr/>
          </a:p>
        </p:txBody>
      </p:sp>
      <p:sp>
        <p:nvSpPr>
          <p:cNvPr id="321" name="Google Shape;321;p34"/>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34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27" name="Google Shape;327;p35"/>
          <p:cNvSpPr txBox="1"/>
          <p:nvPr/>
        </p:nvSpPr>
        <p:spPr>
          <a:xfrm>
            <a:off x="-34774" y="1809750"/>
            <a:ext cx="17123686" cy="4286250"/>
          </a:xfrm>
          <a:prstGeom prst="rect">
            <a:avLst/>
          </a:prstGeom>
          <a:noFill/>
          <a:ln>
            <a:noFill/>
          </a:ln>
        </p:spPr>
        <p:txBody>
          <a:bodyPr anchorCtr="0" anchor="t" bIns="0" lIns="0" spcFirstLastPara="1" rIns="0" wrap="square" tIns="0">
            <a:spAutoFit/>
          </a:bodyPr>
          <a:lstStyle/>
          <a:p>
            <a:pPr indent="-339709" lvl="1" marL="679418" marR="0" rtl="0" algn="just">
              <a:lnSpc>
                <a:spcPct val="120025"/>
              </a:lnSpc>
              <a:spcBef>
                <a:spcPts val="0"/>
              </a:spcBef>
              <a:spcAft>
                <a:spcPts val="0"/>
              </a:spcAft>
              <a:buClr>
                <a:srgbClr val="000000"/>
              </a:buClr>
              <a:buSzPts val="3146"/>
              <a:buFont typeface="Arial"/>
              <a:buChar char="•"/>
            </a:pPr>
            <a:r>
              <a:rPr b="0" i="0" lang="en-US" sz="3146" u="none" cap="none" strike="noStrike">
                <a:solidFill>
                  <a:srgbClr val="000000"/>
                </a:solidFill>
                <a:latin typeface="Lato"/>
                <a:ea typeface="Lato"/>
                <a:cs typeface="Lato"/>
                <a:sym typeface="Lato"/>
              </a:rPr>
              <a:t>Ridge Regression là một mở rộng của hồi quy tuyến tính (Linear Regression), được thiết kế để giải quyết vấn đề đa cộng tuyến (multicollinearity) giữa các biến độc lập và giảm nguy cơ overfitting trong mô hình.</a:t>
            </a:r>
            <a:endParaRPr/>
          </a:p>
          <a:p>
            <a:pPr indent="-339709" lvl="1" marL="679418" marR="0" rtl="0" algn="just">
              <a:lnSpc>
                <a:spcPct val="120025"/>
              </a:lnSpc>
              <a:spcBef>
                <a:spcPts val="0"/>
              </a:spcBef>
              <a:spcAft>
                <a:spcPts val="0"/>
              </a:spcAft>
              <a:buClr>
                <a:srgbClr val="000000"/>
              </a:buClr>
              <a:buSzPts val="3146"/>
              <a:buFont typeface="Arial"/>
              <a:buChar char="•"/>
            </a:pPr>
            <a:r>
              <a:rPr b="0" i="0" lang="en-US" sz="3146" u="none" cap="none" strike="noStrike">
                <a:solidFill>
                  <a:srgbClr val="000000"/>
                </a:solidFill>
                <a:latin typeface="Lato"/>
                <a:ea typeface="Lato"/>
                <a:cs typeface="Lato"/>
                <a:sym typeface="Lato"/>
              </a:rPr>
              <a:t> Trong Ridge Regression, một điều khoản phạt (penalty) được thêm vào hàm mất mát của hồi quy tuyến tính nhằm hạn chế độ lớn của các hệ số hồi quy. Điều khoản phạt này sử dụng chuẩn L2 (L2 norm) để làm giảm giá trị của các hệ số, giúp mô hình hoạt động ổn định hơn trên dữ liệu mới</a:t>
            </a:r>
            <a:endParaRPr/>
          </a:p>
          <a:p>
            <a:pPr indent="-339709" lvl="1" marL="679418" marR="0" rtl="0" algn="just">
              <a:lnSpc>
                <a:spcPct val="120025"/>
              </a:lnSpc>
              <a:spcBef>
                <a:spcPts val="0"/>
              </a:spcBef>
              <a:spcAft>
                <a:spcPts val="0"/>
              </a:spcAft>
              <a:buClr>
                <a:srgbClr val="000000"/>
              </a:buClr>
              <a:buSzPts val="3146"/>
              <a:buFont typeface="Arial"/>
              <a:buChar char="•"/>
            </a:pPr>
            <a:r>
              <a:rPr b="0" i="0" lang="en-US" sz="3146" u="none" cap="none" strike="noStrike">
                <a:solidFill>
                  <a:srgbClr val="000000"/>
                </a:solidFill>
                <a:latin typeface="Lato"/>
                <a:ea typeface="Lato"/>
                <a:cs typeface="Lato"/>
                <a:sym typeface="Lato"/>
              </a:rPr>
              <a:t>Công thức Ridge Regression:</a:t>
            </a:r>
            <a:endParaRPr/>
          </a:p>
          <a:p>
            <a:pPr indent="0" lvl="0" marL="0" marR="0" rtl="0" algn="just">
              <a:lnSpc>
                <a:spcPct val="120025"/>
              </a:lnSpc>
              <a:spcBef>
                <a:spcPts val="0"/>
              </a:spcBef>
              <a:spcAft>
                <a:spcPts val="0"/>
              </a:spcAft>
              <a:buNone/>
            </a:pPr>
            <a:r>
              <a:t/>
            </a:r>
            <a:endParaRPr b="0" i="0" sz="3146" u="none" cap="none" strike="noStrike">
              <a:solidFill>
                <a:srgbClr val="000000"/>
              </a:solidFill>
              <a:latin typeface="Lato"/>
              <a:ea typeface="Lato"/>
              <a:cs typeface="Lato"/>
              <a:sym typeface="Lato"/>
            </a:endParaRPr>
          </a:p>
        </p:txBody>
      </p:sp>
      <p:sp>
        <p:nvSpPr>
          <p:cNvPr id="328" name="Google Shape;328;p35"/>
          <p:cNvSpPr/>
          <p:nvPr/>
        </p:nvSpPr>
        <p:spPr>
          <a:xfrm>
            <a:off x="4211968" y="5950455"/>
            <a:ext cx="9155754" cy="2040425"/>
          </a:xfrm>
          <a:custGeom>
            <a:rect b="b" l="l" r="r" t="t"/>
            <a:pathLst>
              <a:path extrusionOk="0" h="2040425" w="9155754">
                <a:moveTo>
                  <a:pt x="0" y="0"/>
                </a:moveTo>
                <a:lnTo>
                  <a:pt x="9155755" y="0"/>
                </a:lnTo>
                <a:lnTo>
                  <a:pt x="9155755" y="2040425"/>
                </a:lnTo>
                <a:lnTo>
                  <a:pt x="0" y="2040425"/>
                </a:lnTo>
                <a:lnTo>
                  <a:pt x="0" y="0"/>
                </a:lnTo>
                <a:close/>
              </a:path>
            </a:pathLst>
          </a:custGeom>
          <a:blipFill rotWithShape="1">
            <a:blip r:embed="rId4">
              <a:alphaModFix/>
            </a:blip>
            <a:stretch>
              <a:fillRect b="0" l="0" r="0" t="0"/>
            </a:stretch>
          </a:blipFill>
          <a:ln>
            <a:noFill/>
          </a:ln>
        </p:spPr>
      </p:sp>
      <p:sp>
        <p:nvSpPr>
          <p:cNvPr id="329" name="Google Shape;329;p35"/>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TRIỂN KHAI MÔ HÌNH HỌC MÁY ĐỂ DỰ ĐOÁN GIÁ CỔ PHIẾU</a:t>
            </a:r>
            <a:endParaRPr/>
          </a:p>
        </p:txBody>
      </p:sp>
      <p:sp>
        <p:nvSpPr>
          <p:cNvPr id="330" name="Google Shape;330;p35"/>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331" name="Google Shape;331;p35"/>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35</a:t>
            </a:r>
            <a:endParaRPr/>
          </a:p>
        </p:txBody>
      </p:sp>
      <p:sp>
        <p:nvSpPr>
          <p:cNvPr id="332" name="Google Shape;332;p35"/>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2.</a:t>
            </a:r>
            <a:r>
              <a:rPr b="1" i="0" lang="en-US" sz="3600" u="none" cap="none" strike="noStrike">
                <a:solidFill>
                  <a:srgbClr val="000000"/>
                </a:solidFill>
                <a:latin typeface="Arial"/>
                <a:ea typeface="Arial"/>
                <a:cs typeface="Arial"/>
                <a:sym typeface="Arial"/>
              </a:rPr>
              <a:t>Mô hình Ridge Linear Regression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38" name="Google Shape;338;p39"/>
          <p:cNvSpPr/>
          <p:nvPr/>
        </p:nvSpPr>
        <p:spPr>
          <a:xfrm>
            <a:off x="4120358" y="2808600"/>
            <a:ext cx="8886982" cy="5532383"/>
          </a:xfrm>
          <a:custGeom>
            <a:rect b="b" l="l" r="r" t="t"/>
            <a:pathLst>
              <a:path extrusionOk="0" h="5532383" w="8886982">
                <a:moveTo>
                  <a:pt x="0" y="0"/>
                </a:moveTo>
                <a:lnTo>
                  <a:pt x="8886982" y="0"/>
                </a:lnTo>
                <a:lnTo>
                  <a:pt x="8886982" y="5532384"/>
                </a:lnTo>
                <a:lnTo>
                  <a:pt x="0" y="5532384"/>
                </a:lnTo>
                <a:lnTo>
                  <a:pt x="0" y="0"/>
                </a:lnTo>
                <a:close/>
              </a:path>
            </a:pathLst>
          </a:custGeom>
          <a:blipFill rotWithShape="1">
            <a:blip r:embed="rId4">
              <a:alphaModFix/>
            </a:blip>
            <a:stretch>
              <a:fillRect b="0" l="0" r="0" t="0"/>
            </a:stretch>
          </a:blipFill>
          <a:ln>
            <a:noFill/>
          </a:ln>
        </p:spPr>
      </p:sp>
      <p:sp>
        <p:nvSpPr>
          <p:cNvPr id="339" name="Google Shape;339;p39"/>
          <p:cNvSpPr txBox="1"/>
          <p:nvPr/>
        </p:nvSpPr>
        <p:spPr>
          <a:xfrm>
            <a:off x="599544" y="252634"/>
            <a:ext cx="17088900" cy="5973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TRIỂN KHAI MÔ HÌNH HỌC MÁY ĐỂ DỰ ĐOÁN GIÁ CỔ PHIẾU</a:t>
            </a:r>
            <a:endParaRPr/>
          </a:p>
        </p:txBody>
      </p:sp>
      <p:sp>
        <p:nvSpPr>
          <p:cNvPr id="340" name="Google Shape;340;p39"/>
          <p:cNvSpPr txBox="1"/>
          <p:nvPr/>
        </p:nvSpPr>
        <p:spPr>
          <a:xfrm>
            <a:off x="13007340" y="9580245"/>
            <a:ext cx="3931800" cy="4563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341" name="Google Shape;341;p39"/>
          <p:cNvSpPr txBox="1"/>
          <p:nvPr/>
        </p:nvSpPr>
        <p:spPr>
          <a:xfrm>
            <a:off x="17259300" y="9210675"/>
            <a:ext cx="1524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39</a:t>
            </a:r>
            <a:endParaRPr/>
          </a:p>
        </p:txBody>
      </p:sp>
      <p:sp>
        <p:nvSpPr>
          <p:cNvPr id="342" name="Google Shape;342;p39"/>
          <p:cNvSpPr txBox="1"/>
          <p:nvPr/>
        </p:nvSpPr>
        <p:spPr>
          <a:xfrm>
            <a:off x="1171044" y="1793177"/>
            <a:ext cx="13007400" cy="5691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Bước 4: Kết quả</a:t>
            </a:r>
            <a:endParaRPr/>
          </a:p>
        </p:txBody>
      </p:sp>
      <p:sp>
        <p:nvSpPr>
          <p:cNvPr id="343" name="Google Shape;343;p39"/>
          <p:cNvSpPr txBox="1"/>
          <p:nvPr/>
        </p:nvSpPr>
        <p:spPr>
          <a:xfrm>
            <a:off x="0" y="1000125"/>
            <a:ext cx="17088900" cy="5691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2.</a:t>
            </a:r>
            <a:r>
              <a:rPr b="1" i="0" lang="en-US" sz="3600" u="none" cap="none" strike="noStrike">
                <a:solidFill>
                  <a:srgbClr val="000000"/>
                </a:solidFill>
                <a:latin typeface="Arial"/>
                <a:ea typeface="Arial"/>
                <a:cs typeface="Arial"/>
                <a:sym typeface="Arial"/>
              </a:rPr>
              <a:t>Mô hình Ridge Linear Regression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49" name="Google Shape;349;p40"/>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TRIỂN KHAI MÔ HÌNH HỌC MÁY ĐỂ DỰ ĐOÁN GIÁ CỔ PHIẾU</a:t>
            </a:r>
            <a:endParaRPr/>
          </a:p>
        </p:txBody>
      </p:sp>
      <p:sp>
        <p:nvSpPr>
          <p:cNvPr id="350" name="Google Shape;350;p40"/>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351" name="Google Shape;351;p40"/>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40</a:t>
            </a:r>
            <a:endParaRPr/>
          </a:p>
        </p:txBody>
      </p:sp>
      <p:sp>
        <p:nvSpPr>
          <p:cNvPr id="352" name="Google Shape;352;p40"/>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    </a:t>
            </a:r>
            <a:r>
              <a:rPr b="0" i="0" lang="en-US" sz="3600" u="none" cap="none" strike="noStrike">
                <a:solidFill>
                  <a:srgbClr val="000000"/>
                </a:solidFill>
                <a:latin typeface="Arial"/>
                <a:ea typeface="Arial"/>
                <a:cs typeface="Arial"/>
                <a:sym typeface="Arial"/>
              </a:rPr>
              <a:t>3.</a:t>
            </a:r>
            <a:r>
              <a:rPr b="1" i="0" lang="en-US" sz="3600" u="none" cap="none" strike="noStrike">
                <a:solidFill>
                  <a:srgbClr val="000000"/>
                </a:solidFill>
                <a:latin typeface="Arial"/>
                <a:ea typeface="Arial"/>
                <a:cs typeface="Arial"/>
                <a:sym typeface="Arial"/>
              </a:rPr>
              <a:t>Mô hình LSTM</a:t>
            </a:r>
            <a:endParaRPr/>
          </a:p>
        </p:txBody>
      </p:sp>
      <p:sp>
        <p:nvSpPr>
          <p:cNvPr id="353" name="Google Shape;353;p40"/>
          <p:cNvSpPr txBox="1"/>
          <p:nvPr/>
        </p:nvSpPr>
        <p:spPr>
          <a:xfrm>
            <a:off x="-34774" y="1809750"/>
            <a:ext cx="17123686" cy="3810000"/>
          </a:xfrm>
          <a:prstGeom prst="rect">
            <a:avLst/>
          </a:prstGeom>
          <a:noFill/>
          <a:ln>
            <a:noFill/>
          </a:ln>
        </p:spPr>
        <p:txBody>
          <a:bodyPr anchorCtr="0" anchor="t" bIns="0" lIns="0" spcFirstLastPara="1" rIns="0" wrap="square" tIns="0">
            <a:spAutoFit/>
          </a:bodyPr>
          <a:lstStyle/>
          <a:p>
            <a:pPr indent="-339709" lvl="1" marL="679418" marR="0" rtl="0" algn="just">
              <a:lnSpc>
                <a:spcPct val="120025"/>
              </a:lnSpc>
              <a:spcBef>
                <a:spcPts val="0"/>
              </a:spcBef>
              <a:spcAft>
                <a:spcPts val="0"/>
              </a:spcAft>
              <a:buClr>
                <a:srgbClr val="000000"/>
              </a:buClr>
              <a:buSzPts val="3146"/>
              <a:buFont typeface="Arial"/>
              <a:buChar char="•"/>
            </a:pPr>
            <a:r>
              <a:rPr b="0" i="0" lang="en-US" sz="3146" u="none" cap="none" strike="noStrike">
                <a:solidFill>
                  <a:srgbClr val="000000"/>
                </a:solidFill>
                <a:latin typeface="Lato"/>
                <a:ea typeface="Lato"/>
                <a:cs typeface="Lato"/>
                <a:sym typeface="Lato"/>
              </a:rPr>
              <a:t>LSTM (Long Short-Term Memory) là một loại mạng nơ-ron hồi tiếp (Recurrent Neural Network - RNN) được thiết kế để giải quyết vấn đề vanishing gradient, cho phép mô hình ghi nhớ thông tin trong khoảng thời gian dài. LSTM thích hợp cho các bài toán dự báo chuỗi thời gian phức tạp như dự đoán giá cổ phiếu</a:t>
            </a:r>
            <a:endParaRPr/>
          </a:p>
          <a:p>
            <a:pPr indent="-339709" lvl="1" marL="679418" marR="0" rtl="0" algn="just">
              <a:lnSpc>
                <a:spcPct val="120025"/>
              </a:lnSpc>
              <a:spcBef>
                <a:spcPts val="0"/>
              </a:spcBef>
              <a:spcAft>
                <a:spcPts val="0"/>
              </a:spcAft>
              <a:buClr>
                <a:srgbClr val="000000"/>
              </a:buClr>
              <a:buSzPts val="3146"/>
              <a:buFont typeface="Arial"/>
              <a:buChar char="•"/>
            </a:pPr>
            <a:r>
              <a:rPr b="0" i="0" lang="en-US" sz="3146" u="none" cap="none" strike="noStrike">
                <a:solidFill>
                  <a:srgbClr val="000000"/>
                </a:solidFill>
                <a:latin typeface="Lato"/>
                <a:ea typeface="Lato"/>
                <a:cs typeface="Lato"/>
                <a:sym typeface="Lato"/>
              </a:rPr>
              <a:t>LSTM là một thuật toán thông minh trong lĩnh vực Trí tuệ Nhân tạo (AI), được sử dụng để hiểu và dự đoán các chuỗi sự kiện theo thời gian. Nó giống như một cuốn sổ tay thần kỳ, có thể ghi nhớ những điều quan trọng trong quá khứ và quên những điều không quan trọng, để đưa ra dự đoán chính xác hơn.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59" name="Google Shape;359;p46"/>
          <p:cNvSpPr txBox="1"/>
          <p:nvPr/>
        </p:nvSpPr>
        <p:spPr>
          <a:xfrm>
            <a:off x="1028700" y="1000125"/>
            <a:ext cx="13007340"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Kết quả</a:t>
            </a:r>
            <a:endParaRPr/>
          </a:p>
        </p:txBody>
      </p:sp>
      <p:sp>
        <p:nvSpPr>
          <p:cNvPr id="360" name="Google Shape;360;p46"/>
          <p:cNvSpPr/>
          <p:nvPr/>
        </p:nvSpPr>
        <p:spPr>
          <a:xfrm>
            <a:off x="6942592" y="1300526"/>
            <a:ext cx="10316708" cy="7685948"/>
          </a:xfrm>
          <a:custGeom>
            <a:rect b="b" l="l" r="r" t="t"/>
            <a:pathLst>
              <a:path extrusionOk="0" h="7685948" w="10316708">
                <a:moveTo>
                  <a:pt x="0" y="0"/>
                </a:moveTo>
                <a:lnTo>
                  <a:pt x="10316708" y="0"/>
                </a:lnTo>
                <a:lnTo>
                  <a:pt x="10316708" y="7685948"/>
                </a:lnTo>
                <a:lnTo>
                  <a:pt x="0" y="7685948"/>
                </a:lnTo>
                <a:lnTo>
                  <a:pt x="0" y="0"/>
                </a:lnTo>
                <a:close/>
              </a:path>
            </a:pathLst>
          </a:custGeom>
          <a:blipFill rotWithShape="1">
            <a:blip r:embed="rId4">
              <a:alphaModFix/>
            </a:blip>
            <a:stretch>
              <a:fillRect b="0" l="-10" r="-9" t="0"/>
            </a:stretch>
          </a:blipFill>
          <a:ln>
            <a:noFill/>
          </a:ln>
        </p:spPr>
      </p:sp>
      <p:sp>
        <p:nvSpPr>
          <p:cNvPr id="361" name="Google Shape;361;p46"/>
          <p:cNvSpPr/>
          <p:nvPr/>
        </p:nvSpPr>
        <p:spPr>
          <a:xfrm>
            <a:off x="335833" y="3931172"/>
            <a:ext cx="6035034" cy="867536"/>
          </a:xfrm>
          <a:custGeom>
            <a:rect b="b" l="l" r="r" t="t"/>
            <a:pathLst>
              <a:path extrusionOk="0" h="867536" w="6035034">
                <a:moveTo>
                  <a:pt x="0" y="0"/>
                </a:moveTo>
                <a:lnTo>
                  <a:pt x="6035034" y="0"/>
                </a:lnTo>
                <a:lnTo>
                  <a:pt x="6035034" y="867536"/>
                </a:lnTo>
                <a:lnTo>
                  <a:pt x="0" y="867536"/>
                </a:lnTo>
                <a:lnTo>
                  <a:pt x="0" y="0"/>
                </a:lnTo>
                <a:close/>
              </a:path>
            </a:pathLst>
          </a:custGeom>
          <a:blipFill rotWithShape="1">
            <a:blip r:embed="rId5">
              <a:alphaModFix/>
            </a:blip>
            <a:stretch>
              <a:fillRect b="0" l="0" r="0" t="0"/>
            </a:stretch>
          </a:blipFill>
          <a:ln>
            <a:noFill/>
          </a:ln>
        </p:spPr>
      </p:sp>
      <p:sp>
        <p:nvSpPr>
          <p:cNvPr id="362" name="Google Shape;362;p46"/>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TRIỂN KHAI MÔ HÌNH HỌC MÁY ĐỂ DỰ ĐOÁN GIÁ CỔ PHIẾU</a:t>
            </a:r>
            <a:endParaRPr/>
          </a:p>
        </p:txBody>
      </p:sp>
      <p:sp>
        <p:nvSpPr>
          <p:cNvPr id="363" name="Google Shape;363;p46"/>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364" name="Google Shape;364;p46"/>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46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70" name="Google Shape;370;p47"/>
          <p:cNvSpPr txBox="1"/>
          <p:nvPr/>
        </p:nvSpPr>
        <p:spPr>
          <a:xfrm>
            <a:off x="2017136" y="3708654"/>
            <a:ext cx="14253600" cy="34578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10800" u="none" cap="none" strike="noStrike">
                <a:solidFill>
                  <a:srgbClr val="C00000"/>
                </a:solidFill>
                <a:latin typeface="Lato"/>
                <a:ea typeface="Lato"/>
                <a:cs typeface="Lato"/>
                <a:sym typeface="Lato"/>
              </a:rPr>
              <a:t>ĐÁNH GIÁ MÔ HÌNH </a:t>
            </a:r>
            <a:r>
              <a:rPr b="1" lang="en-US" sz="10800">
                <a:solidFill>
                  <a:srgbClr val="C00000"/>
                </a:solidFill>
                <a:latin typeface="Lato"/>
                <a:ea typeface="Lato"/>
                <a:cs typeface="Lato"/>
                <a:sym typeface="Lato"/>
              </a:rPr>
              <a:t>DỰ ĐOÁN</a:t>
            </a:r>
            <a:endParaRPr/>
          </a:p>
        </p:txBody>
      </p:sp>
      <p:sp>
        <p:nvSpPr>
          <p:cNvPr id="371" name="Google Shape;371;p47"/>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47</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77" name="Google Shape;377;p54"/>
          <p:cNvSpPr/>
          <p:nvPr/>
        </p:nvSpPr>
        <p:spPr>
          <a:xfrm>
            <a:off x="1904325" y="1036875"/>
            <a:ext cx="13959214" cy="8120088"/>
          </a:xfrm>
          <a:custGeom>
            <a:rect b="b" l="l" r="r" t="t"/>
            <a:pathLst>
              <a:path extrusionOk="0" h="6696980" w="10170648">
                <a:moveTo>
                  <a:pt x="0" y="0"/>
                </a:moveTo>
                <a:lnTo>
                  <a:pt x="10170648" y="0"/>
                </a:lnTo>
                <a:lnTo>
                  <a:pt x="10170648" y="6696980"/>
                </a:lnTo>
                <a:lnTo>
                  <a:pt x="0" y="6696980"/>
                </a:lnTo>
                <a:lnTo>
                  <a:pt x="0" y="0"/>
                </a:lnTo>
                <a:close/>
              </a:path>
            </a:pathLst>
          </a:custGeom>
          <a:blipFill rotWithShape="1">
            <a:blip r:embed="rId4">
              <a:alphaModFix/>
            </a:blip>
            <a:stretch>
              <a:fillRect b="0" l="0" r="0" t="0"/>
            </a:stretch>
          </a:blipFill>
          <a:ln>
            <a:noFill/>
          </a:ln>
        </p:spPr>
      </p:sp>
      <p:sp>
        <p:nvSpPr>
          <p:cNvPr id="378" name="Google Shape;378;p54"/>
          <p:cNvSpPr txBox="1"/>
          <p:nvPr/>
        </p:nvSpPr>
        <p:spPr>
          <a:xfrm>
            <a:off x="1678250" y="821467"/>
            <a:ext cx="14931600" cy="2154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t/>
            </a:r>
            <a:endParaRPr/>
          </a:p>
        </p:txBody>
      </p:sp>
      <p:sp>
        <p:nvSpPr>
          <p:cNvPr id="379" name="Google Shape;379;p54"/>
          <p:cNvSpPr txBox="1"/>
          <p:nvPr/>
        </p:nvSpPr>
        <p:spPr>
          <a:xfrm>
            <a:off x="599544" y="252634"/>
            <a:ext cx="17088912" cy="59740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CÁC CHỈ SỐ ĐỂ ĐÁNH GIÁ MÔ HÌNH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85" name="Google Shape;385;p56"/>
          <p:cNvSpPr/>
          <p:nvPr/>
        </p:nvSpPr>
        <p:spPr>
          <a:xfrm>
            <a:off x="971658" y="1028700"/>
            <a:ext cx="16344683" cy="8009977"/>
          </a:xfrm>
          <a:custGeom>
            <a:rect b="b" l="l" r="r" t="t"/>
            <a:pathLst>
              <a:path extrusionOk="0" h="8009977" w="16344683">
                <a:moveTo>
                  <a:pt x="0" y="0"/>
                </a:moveTo>
                <a:lnTo>
                  <a:pt x="16344684" y="0"/>
                </a:lnTo>
                <a:lnTo>
                  <a:pt x="16344684" y="8009977"/>
                </a:lnTo>
                <a:lnTo>
                  <a:pt x="0" y="8009977"/>
                </a:lnTo>
                <a:lnTo>
                  <a:pt x="0" y="0"/>
                </a:lnTo>
                <a:close/>
              </a:path>
            </a:pathLst>
          </a:custGeom>
          <a:blipFill rotWithShape="1">
            <a:blip r:embed="rId4">
              <a:alphaModFix/>
            </a:blip>
            <a:stretch>
              <a:fillRect b="0" l="0" r="0" t="0"/>
            </a:stretch>
          </a:blipFill>
          <a:ln>
            <a:noFill/>
          </a:ln>
        </p:spPr>
      </p:sp>
      <p:sp>
        <p:nvSpPr>
          <p:cNvPr id="386" name="Google Shape;386;p56"/>
          <p:cNvSpPr txBox="1"/>
          <p:nvPr/>
        </p:nvSpPr>
        <p:spPr>
          <a:xfrm>
            <a:off x="599544" y="252634"/>
            <a:ext cx="17088900" cy="6465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4200">
                <a:solidFill>
                  <a:srgbClr val="F05F22"/>
                </a:solidFill>
                <a:latin typeface="Lato"/>
                <a:ea typeface="Lato"/>
                <a:cs typeface="Lato"/>
                <a:sym typeface="Lato"/>
              </a:rPr>
              <a:t>Đánh giá kết quả dự đoán của từng loại chứng khoán với từng mô hình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25d39525d9_0_13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05" name="Google Shape;105;g325d39525d9_0_135"/>
          <p:cNvSpPr txBox="1"/>
          <p:nvPr/>
        </p:nvSpPr>
        <p:spPr>
          <a:xfrm>
            <a:off x="5087001" y="4446850"/>
            <a:ext cx="9403200" cy="16623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lang="en-US" sz="10800">
                <a:solidFill>
                  <a:srgbClr val="C00000"/>
                </a:solidFill>
                <a:latin typeface="Lato"/>
                <a:ea typeface="Lato"/>
                <a:cs typeface="Lato"/>
                <a:sym typeface="Lato"/>
              </a:rPr>
              <a:t>Giới thiệu đề tài</a:t>
            </a:r>
            <a:endParaRPr/>
          </a:p>
        </p:txBody>
      </p:sp>
      <p:sp>
        <p:nvSpPr>
          <p:cNvPr id="106" name="Google Shape;106;g325d39525d9_0_135"/>
          <p:cNvSpPr txBox="1"/>
          <p:nvPr/>
        </p:nvSpPr>
        <p:spPr>
          <a:xfrm>
            <a:off x="17259300" y="9210675"/>
            <a:ext cx="1524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92" name="Google Shape;392;p57"/>
          <p:cNvSpPr/>
          <p:nvPr/>
        </p:nvSpPr>
        <p:spPr>
          <a:xfrm>
            <a:off x="762000" y="642938"/>
            <a:ext cx="16764000" cy="8229600"/>
          </a:xfrm>
          <a:custGeom>
            <a:rect b="b" l="l" r="r" t="t"/>
            <a:pathLst>
              <a:path extrusionOk="0" h="8229600" w="16764000">
                <a:moveTo>
                  <a:pt x="0" y="0"/>
                </a:moveTo>
                <a:lnTo>
                  <a:pt x="16764000" y="0"/>
                </a:lnTo>
                <a:lnTo>
                  <a:pt x="16764000" y="8229600"/>
                </a:lnTo>
                <a:lnTo>
                  <a:pt x="0" y="82296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98" name="Google Shape;398;p58"/>
          <p:cNvSpPr/>
          <p:nvPr/>
        </p:nvSpPr>
        <p:spPr>
          <a:xfrm>
            <a:off x="758864" y="684606"/>
            <a:ext cx="16770272" cy="8204960"/>
          </a:xfrm>
          <a:custGeom>
            <a:rect b="b" l="l" r="r" t="t"/>
            <a:pathLst>
              <a:path extrusionOk="0" h="8204960" w="16770272">
                <a:moveTo>
                  <a:pt x="0" y="0"/>
                </a:moveTo>
                <a:lnTo>
                  <a:pt x="16770272" y="0"/>
                </a:lnTo>
                <a:lnTo>
                  <a:pt x="16770272" y="8204959"/>
                </a:lnTo>
                <a:lnTo>
                  <a:pt x="0" y="8204959"/>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04" name="Google Shape;404;p59"/>
          <p:cNvSpPr/>
          <p:nvPr/>
        </p:nvSpPr>
        <p:spPr>
          <a:xfrm>
            <a:off x="1028700" y="794725"/>
            <a:ext cx="16316432" cy="7996667"/>
          </a:xfrm>
          <a:custGeom>
            <a:rect b="b" l="l" r="r" t="t"/>
            <a:pathLst>
              <a:path extrusionOk="0" h="7996667" w="16316432">
                <a:moveTo>
                  <a:pt x="0" y="0"/>
                </a:moveTo>
                <a:lnTo>
                  <a:pt x="16316432" y="0"/>
                </a:lnTo>
                <a:lnTo>
                  <a:pt x="16316432" y="7996667"/>
                </a:lnTo>
                <a:lnTo>
                  <a:pt x="0" y="7996667"/>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10" name="Google Shape;410;p60"/>
          <p:cNvSpPr/>
          <p:nvPr/>
        </p:nvSpPr>
        <p:spPr>
          <a:xfrm>
            <a:off x="2602407" y="2380278"/>
            <a:ext cx="12894408" cy="4105682"/>
          </a:xfrm>
          <a:custGeom>
            <a:rect b="b" l="l" r="r" t="t"/>
            <a:pathLst>
              <a:path extrusionOk="0" h="4105682" w="12894408">
                <a:moveTo>
                  <a:pt x="0" y="0"/>
                </a:moveTo>
                <a:lnTo>
                  <a:pt x="12894408" y="0"/>
                </a:lnTo>
                <a:lnTo>
                  <a:pt x="12894408" y="4105682"/>
                </a:lnTo>
                <a:lnTo>
                  <a:pt x="0" y="410568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16" name="Google Shape;416;p61"/>
          <p:cNvSpPr/>
          <p:nvPr/>
        </p:nvSpPr>
        <p:spPr>
          <a:xfrm>
            <a:off x="1843113" y="1282863"/>
            <a:ext cx="13743469" cy="7721267"/>
          </a:xfrm>
          <a:custGeom>
            <a:rect b="b" l="l" r="r" t="t"/>
            <a:pathLst>
              <a:path extrusionOk="0" h="7100016" w="11647008">
                <a:moveTo>
                  <a:pt x="0" y="0"/>
                </a:moveTo>
                <a:lnTo>
                  <a:pt x="11647008" y="0"/>
                </a:lnTo>
                <a:lnTo>
                  <a:pt x="11647008" y="7100016"/>
                </a:lnTo>
                <a:lnTo>
                  <a:pt x="0" y="7100016"/>
                </a:lnTo>
                <a:lnTo>
                  <a:pt x="0" y="0"/>
                </a:lnTo>
                <a:close/>
              </a:path>
            </a:pathLst>
          </a:custGeom>
          <a:blipFill rotWithShape="1">
            <a:blip r:embed="rId4">
              <a:alphaModFix/>
            </a:blip>
            <a:stretch>
              <a:fillRect b="0" l="0" r="0" t="0"/>
            </a:stretch>
          </a:blipFill>
          <a:ln>
            <a:noFill/>
          </a:ln>
        </p:spPr>
      </p:sp>
      <p:sp>
        <p:nvSpPr>
          <p:cNvPr id="417" name="Google Shape;417;p61"/>
          <p:cNvSpPr txBox="1"/>
          <p:nvPr/>
        </p:nvSpPr>
        <p:spPr>
          <a:xfrm>
            <a:off x="170388" y="857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1. ARIMA: Phù hợp với dữ liệu tĩnh nhưng kém trên dữ liệu biến động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23" name="Google Shape;423;p62"/>
          <p:cNvSpPr/>
          <p:nvPr/>
        </p:nvSpPr>
        <p:spPr>
          <a:xfrm>
            <a:off x="2238288" y="1808550"/>
            <a:ext cx="12953121" cy="6937098"/>
          </a:xfrm>
          <a:custGeom>
            <a:rect b="b" l="l" r="r" t="t"/>
            <a:pathLst>
              <a:path extrusionOk="0" h="6152637" w="11883597">
                <a:moveTo>
                  <a:pt x="0" y="0"/>
                </a:moveTo>
                <a:lnTo>
                  <a:pt x="11883597" y="0"/>
                </a:lnTo>
                <a:lnTo>
                  <a:pt x="11883597" y="6152636"/>
                </a:lnTo>
                <a:lnTo>
                  <a:pt x="0" y="6152636"/>
                </a:lnTo>
                <a:lnTo>
                  <a:pt x="0" y="0"/>
                </a:lnTo>
                <a:close/>
              </a:path>
            </a:pathLst>
          </a:custGeom>
          <a:blipFill rotWithShape="1">
            <a:blip r:embed="rId4">
              <a:alphaModFix/>
            </a:blip>
            <a:stretch>
              <a:fillRect b="0" l="0" r="0" t="0"/>
            </a:stretch>
          </a:blipFill>
          <a:ln>
            <a:noFill/>
          </a:ln>
        </p:spPr>
      </p:sp>
      <p:sp>
        <p:nvSpPr>
          <p:cNvPr id="424" name="Google Shape;424;p62"/>
          <p:cNvSpPr txBox="1"/>
          <p:nvPr/>
        </p:nvSpPr>
        <p:spPr>
          <a:xfrm>
            <a:off x="170388" y="857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2. Ridge Regression: Mô hình tốt nhất tổng quan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30" name="Google Shape;430;p63"/>
          <p:cNvSpPr/>
          <p:nvPr/>
        </p:nvSpPr>
        <p:spPr>
          <a:xfrm>
            <a:off x="2212488" y="1307960"/>
            <a:ext cx="13004724" cy="7671087"/>
          </a:xfrm>
          <a:custGeom>
            <a:rect b="b" l="l" r="r" t="t"/>
            <a:pathLst>
              <a:path extrusionOk="0" h="7671087" w="13004724">
                <a:moveTo>
                  <a:pt x="0" y="0"/>
                </a:moveTo>
                <a:lnTo>
                  <a:pt x="13004724" y="0"/>
                </a:lnTo>
                <a:lnTo>
                  <a:pt x="13004724" y="7671087"/>
                </a:lnTo>
                <a:lnTo>
                  <a:pt x="0" y="7671087"/>
                </a:lnTo>
                <a:lnTo>
                  <a:pt x="0" y="0"/>
                </a:lnTo>
                <a:close/>
              </a:path>
            </a:pathLst>
          </a:custGeom>
          <a:blipFill rotWithShape="1">
            <a:blip r:embed="rId4">
              <a:alphaModFix/>
            </a:blip>
            <a:stretch>
              <a:fillRect b="0" l="0" r="0" t="0"/>
            </a:stretch>
          </a:blipFill>
          <a:ln>
            <a:noFill/>
          </a:ln>
        </p:spPr>
      </p:sp>
      <p:sp>
        <p:nvSpPr>
          <p:cNvPr id="431" name="Google Shape;431;p63"/>
          <p:cNvSpPr txBox="1"/>
          <p:nvPr/>
        </p:nvSpPr>
        <p:spPr>
          <a:xfrm>
            <a:off x="170388" y="857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3. LSTM: Mạnh trong xu hướng dài hạn nhưng nhạy cảm với biến động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37" name="Google Shape;437;p64"/>
          <p:cNvSpPr txBox="1"/>
          <p:nvPr/>
        </p:nvSpPr>
        <p:spPr>
          <a:xfrm>
            <a:off x="170388" y="857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Kết luận:</a:t>
            </a:r>
            <a:endParaRPr/>
          </a:p>
        </p:txBody>
      </p:sp>
      <p:sp>
        <p:nvSpPr>
          <p:cNvPr id="438" name="Google Shape;438;p64"/>
          <p:cNvSpPr txBox="1"/>
          <p:nvPr/>
        </p:nvSpPr>
        <p:spPr>
          <a:xfrm>
            <a:off x="717362" y="1724494"/>
            <a:ext cx="15994964" cy="2567868"/>
          </a:xfrm>
          <a:prstGeom prst="rect">
            <a:avLst/>
          </a:prstGeom>
          <a:noFill/>
          <a:ln>
            <a:noFill/>
          </a:ln>
        </p:spPr>
        <p:txBody>
          <a:bodyPr anchorCtr="0" anchor="t" bIns="0" lIns="0" spcFirstLastPara="1" rIns="0" wrap="square" tIns="0">
            <a:spAutoFit/>
          </a:bodyPr>
          <a:lstStyle/>
          <a:p>
            <a:pPr indent="0" lvl="0" marL="0" marR="0" rtl="0" algn="just">
              <a:lnSpc>
                <a:spcPct val="119992"/>
              </a:lnSpc>
              <a:spcBef>
                <a:spcPts val="0"/>
              </a:spcBef>
              <a:spcAft>
                <a:spcPts val="0"/>
              </a:spcAft>
              <a:buNone/>
            </a:pPr>
            <a:r>
              <a:rPr b="0" i="0" lang="en-US" sz="2821" u="none" cap="none" strike="noStrike">
                <a:solidFill>
                  <a:srgbClr val="000000"/>
                </a:solidFill>
                <a:latin typeface="Lato"/>
                <a:ea typeface="Lato"/>
                <a:cs typeface="Lato"/>
                <a:sym typeface="Lato"/>
              </a:rPr>
              <a:t>● Ridge Regression: Tốt nhất tổng quan vì R² cao, MAPE thấp, và sự ổn định trên cả tập huấn luyện và kiểm tra. </a:t>
            </a:r>
            <a:endParaRPr/>
          </a:p>
          <a:p>
            <a:pPr indent="0" lvl="0" marL="0" marR="0" rtl="0" algn="just">
              <a:lnSpc>
                <a:spcPct val="119992"/>
              </a:lnSpc>
              <a:spcBef>
                <a:spcPts val="0"/>
              </a:spcBef>
              <a:spcAft>
                <a:spcPts val="0"/>
              </a:spcAft>
              <a:buNone/>
            </a:pPr>
            <a:r>
              <a:rPr b="0" i="0" lang="en-US" sz="2821" u="none" cap="none" strike="noStrike">
                <a:solidFill>
                  <a:srgbClr val="000000"/>
                </a:solidFill>
                <a:latin typeface="Lato"/>
                <a:ea typeface="Lato"/>
                <a:cs typeface="Lato"/>
                <a:sym typeface="Lato"/>
              </a:rPr>
              <a:t>● LSTM: Hiệu quả với xu hướng dài hạn nhưng cần cải thiện khả năng tổng quát hóa để xử lý dữ liệu biến động. </a:t>
            </a:r>
            <a:endParaRPr/>
          </a:p>
          <a:p>
            <a:pPr indent="0" lvl="0" marL="0" marR="0" rtl="0" algn="just">
              <a:lnSpc>
                <a:spcPct val="119992"/>
              </a:lnSpc>
              <a:spcBef>
                <a:spcPts val="0"/>
              </a:spcBef>
              <a:spcAft>
                <a:spcPts val="0"/>
              </a:spcAft>
              <a:buNone/>
            </a:pPr>
            <a:r>
              <a:rPr b="0" i="0" lang="en-US" sz="2821" u="none" cap="none" strike="noStrike">
                <a:solidFill>
                  <a:srgbClr val="000000"/>
                </a:solidFill>
                <a:latin typeface="Lato"/>
                <a:ea typeface="Lato"/>
                <a:cs typeface="Lato"/>
                <a:sym typeface="Lato"/>
              </a:rPr>
              <a:t>● ARIMA: Chỉ phù hợp với dữ liệu tĩnh hoặc ít biến động; hiệu suất kiểm tra rất kém trên dữ liệu phức tạp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44" name="Google Shape;444;p65"/>
          <p:cNvSpPr txBox="1"/>
          <p:nvPr/>
        </p:nvSpPr>
        <p:spPr>
          <a:xfrm>
            <a:off x="1405372" y="3708654"/>
            <a:ext cx="15853928" cy="2993517"/>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10800" u="none" cap="none" strike="noStrike">
                <a:solidFill>
                  <a:srgbClr val="C00000"/>
                </a:solidFill>
                <a:latin typeface="Lato"/>
                <a:ea typeface="Lato"/>
                <a:cs typeface="Lato"/>
                <a:sym typeface="Lato"/>
              </a:rPr>
              <a:t>ĐÁNH GIÁ KẾT QUẢ VÀ ỨNG DỤNG THỰC TẾ</a:t>
            </a:r>
            <a:endParaRPr/>
          </a:p>
        </p:txBody>
      </p:sp>
      <p:sp>
        <p:nvSpPr>
          <p:cNvPr id="445" name="Google Shape;445;p65"/>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65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51" name="Google Shape;451;p66"/>
          <p:cNvSpPr/>
          <p:nvPr/>
        </p:nvSpPr>
        <p:spPr>
          <a:xfrm>
            <a:off x="2643188" y="1028700"/>
            <a:ext cx="11717697" cy="8070564"/>
          </a:xfrm>
          <a:custGeom>
            <a:rect b="b" l="l" r="r" t="t"/>
            <a:pathLst>
              <a:path extrusionOk="0" h="8070564" w="11717697">
                <a:moveTo>
                  <a:pt x="0" y="0"/>
                </a:moveTo>
                <a:lnTo>
                  <a:pt x="11717696" y="0"/>
                </a:lnTo>
                <a:lnTo>
                  <a:pt x="11717696" y="8070564"/>
                </a:lnTo>
                <a:lnTo>
                  <a:pt x="0" y="8070564"/>
                </a:lnTo>
                <a:lnTo>
                  <a:pt x="0" y="0"/>
                </a:lnTo>
                <a:close/>
              </a:path>
            </a:pathLst>
          </a:custGeom>
          <a:blipFill rotWithShape="1">
            <a:blip r:embed="rId4">
              <a:alphaModFix/>
            </a:blip>
            <a:stretch>
              <a:fillRect b="0" l="0" r="0" t="0"/>
            </a:stretch>
          </a:blipFill>
          <a:ln>
            <a:noFill/>
          </a:ln>
        </p:spPr>
      </p:sp>
      <p:sp>
        <p:nvSpPr>
          <p:cNvPr id="452" name="Google Shape;452;p66"/>
          <p:cNvSpPr txBox="1"/>
          <p:nvPr/>
        </p:nvSpPr>
        <p:spPr>
          <a:xfrm>
            <a:off x="170388" y="857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DEMO: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12" name="Google Shape;112;p3"/>
          <p:cNvSpPr/>
          <p:nvPr/>
        </p:nvSpPr>
        <p:spPr>
          <a:xfrm>
            <a:off x="3864846" y="3897023"/>
            <a:ext cx="9545999" cy="5361277"/>
          </a:xfrm>
          <a:custGeom>
            <a:rect b="b" l="l" r="r" t="t"/>
            <a:pathLst>
              <a:path extrusionOk="0" h="5361277" w="9545999">
                <a:moveTo>
                  <a:pt x="0" y="0"/>
                </a:moveTo>
                <a:lnTo>
                  <a:pt x="9545998" y="0"/>
                </a:lnTo>
                <a:lnTo>
                  <a:pt x="9545998" y="5361277"/>
                </a:lnTo>
                <a:lnTo>
                  <a:pt x="0" y="5361277"/>
                </a:lnTo>
                <a:lnTo>
                  <a:pt x="0" y="0"/>
                </a:lnTo>
                <a:close/>
              </a:path>
            </a:pathLst>
          </a:custGeom>
          <a:blipFill rotWithShape="1">
            <a:blip r:embed="rId4">
              <a:alphaModFix/>
            </a:blip>
            <a:stretch>
              <a:fillRect b="-75" l="0" r="0" t="-76"/>
            </a:stretch>
          </a:blipFill>
          <a:ln>
            <a:noFill/>
          </a:ln>
        </p:spPr>
      </p:sp>
      <p:sp>
        <p:nvSpPr>
          <p:cNvPr id="113" name="Google Shape;113;p3"/>
          <p:cNvSpPr txBox="1"/>
          <p:nvPr/>
        </p:nvSpPr>
        <p:spPr>
          <a:xfrm>
            <a:off x="599544" y="252634"/>
            <a:ext cx="17088900" cy="6465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4200">
                <a:solidFill>
                  <a:srgbClr val="F05F22"/>
                </a:solidFill>
                <a:latin typeface="Lato"/>
                <a:ea typeface="Lato"/>
                <a:cs typeface="Lato"/>
                <a:sym typeface="Lato"/>
              </a:rPr>
              <a:t>Giới thiệu</a:t>
            </a:r>
            <a:endParaRPr/>
          </a:p>
        </p:txBody>
      </p:sp>
      <p:sp>
        <p:nvSpPr>
          <p:cNvPr id="114" name="Google Shape;114;p3"/>
          <p:cNvSpPr txBox="1"/>
          <p:nvPr/>
        </p:nvSpPr>
        <p:spPr>
          <a:xfrm>
            <a:off x="1028700" y="1829532"/>
            <a:ext cx="15908675" cy="16478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2700" u="none" cap="none" strike="noStrike">
                <a:solidFill>
                  <a:srgbClr val="000000"/>
                </a:solidFill>
                <a:latin typeface="Lato"/>
                <a:ea typeface="Lato"/>
                <a:cs typeface="Lato"/>
                <a:sym typeface="Lato"/>
              </a:rPr>
              <a:t>Dự đoán giá cổ phiếu ngành công nghệ, vốn biến động mạnh mẽ dưới tác động của những đổi mới không ngừng và cạnh tranh khốc liệt, là một nhiệm vụ đặc biệt phức tạp và thách thức. Khả năng dự báo chính xác xu hướng giá cổ phiếu công nghệ có ý nghĩa sống còn đối với các nhà đầu tư, giúp họ nắm bắt cơ hội, giảm thiểu rủi ro và tối ưu hóa lợi nhuận trong một thị trường đầy biến động.</a:t>
            </a:r>
            <a:endParaRPr/>
          </a:p>
        </p:txBody>
      </p:sp>
      <p:sp>
        <p:nvSpPr>
          <p:cNvPr id="115" name="Google Shape;115;p3"/>
          <p:cNvSpPr txBox="1"/>
          <p:nvPr/>
        </p:nvSpPr>
        <p:spPr>
          <a:xfrm>
            <a:off x="438581" y="1009255"/>
            <a:ext cx="17088900" cy="2154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t/>
            </a:r>
            <a:endParaRPr/>
          </a:p>
        </p:txBody>
      </p:sp>
      <p:sp>
        <p:nvSpPr>
          <p:cNvPr id="116" name="Google Shape;116;p3"/>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58" name="Google Shape;458;p67"/>
          <p:cNvSpPr txBox="1"/>
          <p:nvPr/>
        </p:nvSpPr>
        <p:spPr>
          <a:xfrm>
            <a:off x="1405372" y="3708654"/>
            <a:ext cx="15853928" cy="2993517"/>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10800" u="none" cap="none" strike="noStrike">
                <a:solidFill>
                  <a:srgbClr val="C00000"/>
                </a:solidFill>
                <a:latin typeface="Lato"/>
                <a:ea typeface="Lato"/>
                <a:cs typeface="Lato"/>
                <a:sym typeface="Lato"/>
              </a:rPr>
              <a:t>KẾT LUẬN VÀ KIẾN NGHỊ</a:t>
            </a:r>
            <a:endParaRPr/>
          </a:p>
        </p:txBody>
      </p:sp>
      <p:sp>
        <p:nvSpPr>
          <p:cNvPr id="459" name="Google Shape;459;p67"/>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67</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65" name="Google Shape;465;p68"/>
          <p:cNvSpPr txBox="1"/>
          <p:nvPr/>
        </p:nvSpPr>
        <p:spPr>
          <a:xfrm>
            <a:off x="170388" y="857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Kết quả đạt được:</a:t>
            </a:r>
            <a:endParaRPr/>
          </a:p>
        </p:txBody>
      </p:sp>
      <p:sp>
        <p:nvSpPr>
          <p:cNvPr id="466" name="Google Shape;466;p68"/>
          <p:cNvSpPr txBox="1"/>
          <p:nvPr/>
        </p:nvSpPr>
        <p:spPr>
          <a:xfrm>
            <a:off x="582157" y="1175939"/>
            <a:ext cx="17123700" cy="7752000"/>
          </a:xfrm>
          <a:prstGeom prst="rect">
            <a:avLst/>
          </a:prstGeom>
          <a:noFill/>
          <a:ln>
            <a:noFill/>
          </a:ln>
        </p:spPr>
        <p:txBody>
          <a:bodyPr anchorCtr="0" anchor="t" bIns="0" lIns="0" spcFirstLastPara="1" rIns="0" wrap="square" tIns="0">
            <a:spAutoFit/>
          </a:bodyPr>
          <a:lstStyle/>
          <a:p>
            <a:pPr indent="0" lvl="0" marL="914400" marR="0" rtl="0" algn="just">
              <a:lnSpc>
                <a:spcPct val="120022"/>
              </a:lnSpc>
              <a:spcBef>
                <a:spcPts val="0"/>
              </a:spcBef>
              <a:spcAft>
                <a:spcPts val="0"/>
              </a:spcAft>
              <a:buNone/>
            </a:pPr>
            <a:r>
              <a:rPr b="0" i="0" lang="en-US" sz="3546" u="none" cap="none" strike="noStrike">
                <a:solidFill>
                  <a:srgbClr val="000000"/>
                </a:solidFill>
                <a:latin typeface="Lato"/>
                <a:ea typeface="Lato"/>
                <a:cs typeface="Lato"/>
                <a:sym typeface="Lato"/>
              </a:rPr>
              <a:t>Kết quả nghiên cứu chỉ ra rằng</a:t>
            </a:r>
            <a:r>
              <a:rPr lang="en-US" sz="3546">
                <a:latin typeface="Lato"/>
                <a:ea typeface="Lato"/>
                <a:cs typeface="Lato"/>
                <a:sym typeface="Lato"/>
              </a:rPr>
              <a:t>:</a:t>
            </a:r>
            <a:endParaRPr b="0" i="0" sz="3546" u="none" cap="none" strike="noStrike">
              <a:solidFill>
                <a:srgbClr val="000000"/>
              </a:solidFill>
              <a:latin typeface="Lato"/>
              <a:ea typeface="Lato"/>
              <a:cs typeface="Lato"/>
              <a:sym typeface="Lato"/>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Ridge Regression là mô hình hiệu quả nhất trong việc dự đoán giá cổ phiếu ngành CNTT, với hiệu suất ổn định trên cả tập huấn luyện và kiểm tra, đặc biệt với các cổ phiếu ổn định như FPT.</a:t>
            </a:r>
            <a:endParaRPr b="0" i="0" sz="3546" u="none" cap="none" strike="noStrike">
              <a:solidFill>
                <a:srgbClr val="000000"/>
              </a:solidFill>
              <a:latin typeface="Lato"/>
              <a:ea typeface="Lato"/>
              <a:cs typeface="Lato"/>
              <a:sym typeface="Lato"/>
            </a:endParaRPr>
          </a:p>
          <a:p>
            <a:pPr indent="-382887" lvl="1" marL="765775"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 LSTM thể hiện tiềm năng mạnh mẽ trong việc xử lý dữ liệu chuỗi thời gian phức tạp, nhưng cần được tối ưu hóa thêm để giảm lỗi trên tập kiểm tra. </a:t>
            </a:r>
            <a:endParaRPr b="0" i="0" sz="3546" u="none" cap="none" strike="noStrike">
              <a:solidFill>
                <a:srgbClr val="000000"/>
              </a:solidFill>
              <a:latin typeface="Lato"/>
              <a:ea typeface="Lato"/>
              <a:cs typeface="Lato"/>
              <a:sym typeface="Lato"/>
            </a:endParaRPr>
          </a:p>
          <a:p>
            <a:pPr indent="-382887" lvl="1" marL="765776" marR="0" rtl="0" algn="just">
              <a:lnSpc>
                <a:spcPct val="120022"/>
              </a:lnSpc>
              <a:spcBef>
                <a:spcPts val="0"/>
              </a:spcBef>
              <a:spcAft>
                <a:spcPts val="0"/>
              </a:spcAft>
              <a:buClr>
                <a:srgbClr val="000000"/>
              </a:buClr>
              <a:buSzPts val="3546"/>
              <a:buFont typeface="Arial"/>
              <a:buChar char="•"/>
            </a:pPr>
            <a:r>
              <a:rPr b="0" i="0" lang="en-US" sz="3546" u="none" cap="none" strike="noStrike">
                <a:solidFill>
                  <a:srgbClr val="000000"/>
                </a:solidFill>
                <a:latin typeface="Lato"/>
                <a:ea typeface="Lato"/>
                <a:cs typeface="Lato"/>
                <a:sym typeface="Lato"/>
              </a:rPr>
              <a:t>Trong khi đó, ARIMA hoạt động tốt với dữ liệu có tính ổn định cao nhưng không phù hợp với các chuỗi thời gian có biến động mạnh. </a:t>
            </a:r>
            <a:endParaRPr/>
          </a:p>
          <a:p>
            <a:pPr indent="0" lvl="0" marL="0" marR="0" rtl="0" algn="just">
              <a:lnSpc>
                <a:spcPct val="120022"/>
              </a:lnSpc>
              <a:spcBef>
                <a:spcPts val="0"/>
              </a:spcBef>
              <a:spcAft>
                <a:spcPts val="0"/>
              </a:spcAft>
              <a:buNone/>
            </a:pPr>
            <a:r>
              <a:t/>
            </a:r>
            <a:endParaRPr b="0" i="0" sz="3546" u="none" cap="none" strike="noStrike">
              <a:solidFill>
                <a:srgbClr val="000000"/>
              </a:solidFill>
              <a:latin typeface="Lato"/>
              <a:ea typeface="Lato"/>
              <a:cs typeface="Lato"/>
              <a:sym typeface="Lato"/>
            </a:endParaRPr>
          </a:p>
          <a:p>
            <a:pPr indent="0" lvl="0" marL="914400" marR="0" rtl="0" algn="just">
              <a:lnSpc>
                <a:spcPct val="120022"/>
              </a:lnSpc>
              <a:spcBef>
                <a:spcPts val="0"/>
              </a:spcBef>
              <a:spcAft>
                <a:spcPts val="0"/>
              </a:spcAft>
              <a:buNone/>
            </a:pPr>
            <a:r>
              <a:rPr lang="en-US" sz="3546">
                <a:latin typeface="Lato"/>
                <a:ea typeface="Lato"/>
                <a:cs typeface="Lato"/>
                <a:sym typeface="Lato"/>
              </a:rPr>
              <a:t>=&gt; </a:t>
            </a:r>
            <a:r>
              <a:rPr b="0" i="0" lang="en-US" sz="3546" u="none" cap="none" strike="noStrike">
                <a:solidFill>
                  <a:srgbClr val="000000"/>
                </a:solidFill>
                <a:latin typeface="Lato"/>
                <a:ea typeface="Lato"/>
                <a:cs typeface="Lato"/>
                <a:sym typeface="Lato"/>
              </a:rPr>
              <a:t>Những kết quả này khẳng định rằng sự kết hợp giữa Ridge Regression và các phương pháp học sâu như LSTM có thể mang lại hiệu quả cao trong dự đoán giá cổ phiếu, hỗ trợ nhà đầu tư đưa ra các quyết định chính xác và sáng suốt hơn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72" name="Google Shape;472;p69"/>
          <p:cNvSpPr/>
          <p:nvPr/>
        </p:nvSpPr>
        <p:spPr>
          <a:xfrm>
            <a:off x="3390112" y="1219788"/>
            <a:ext cx="11507778" cy="7847421"/>
          </a:xfrm>
          <a:custGeom>
            <a:rect b="b" l="l" r="r" t="t"/>
            <a:pathLst>
              <a:path extrusionOk="0" h="7455982" w="10161393">
                <a:moveTo>
                  <a:pt x="0" y="0"/>
                </a:moveTo>
                <a:lnTo>
                  <a:pt x="10161393" y="0"/>
                </a:lnTo>
                <a:lnTo>
                  <a:pt x="10161393" y="7455982"/>
                </a:lnTo>
                <a:lnTo>
                  <a:pt x="0" y="7455982"/>
                </a:lnTo>
                <a:lnTo>
                  <a:pt x="0" y="0"/>
                </a:lnTo>
                <a:close/>
              </a:path>
            </a:pathLst>
          </a:custGeom>
          <a:blipFill rotWithShape="1">
            <a:blip r:embed="rId4">
              <a:alphaModFix/>
            </a:blip>
            <a:stretch>
              <a:fillRect b="0" l="0" r="0" t="0"/>
            </a:stretch>
          </a:blipFill>
          <a:ln>
            <a:noFill/>
          </a:ln>
        </p:spPr>
      </p:sp>
      <p:sp>
        <p:nvSpPr>
          <p:cNvPr id="473" name="Google Shape;473;p69"/>
          <p:cNvSpPr txBox="1"/>
          <p:nvPr/>
        </p:nvSpPr>
        <p:spPr>
          <a:xfrm>
            <a:off x="170388" y="857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Điểm mạnh và điểm yếu của từng mô hình</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79" name="Google Shape;479;p70"/>
          <p:cNvSpPr txBox="1"/>
          <p:nvPr/>
        </p:nvSpPr>
        <p:spPr>
          <a:xfrm>
            <a:off x="170388" y="85725"/>
            <a:ext cx="17088912" cy="5692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3600" u="none" cap="none" strike="noStrike">
                <a:solidFill>
                  <a:srgbClr val="000000"/>
                </a:solidFill>
                <a:latin typeface="Arial"/>
                <a:ea typeface="Arial"/>
                <a:cs typeface="Arial"/>
                <a:sym typeface="Arial"/>
              </a:rPr>
              <a:t>Hạn chế của đề tài </a:t>
            </a:r>
            <a:endParaRPr/>
          </a:p>
        </p:txBody>
      </p:sp>
      <p:sp>
        <p:nvSpPr>
          <p:cNvPr id="480" name="Google Shape;480;p70"/>
          <p:cNvSpPr txBox="1"/>
          <p:nvPr/>
        </p:nvSpPr>
        <p:spPr>
          <a:xfrm>
            <a:off x="955700" y="1290875"/>
            <a:ext cx="16677300" cy="3821400"/>
          </a:xfrm>
          <a:prstGeom prst="rect">
            <a:avLst/>
          </a:prstGeom>
          <a:noFill/>
          <a:ln>
            <a:noFill/>
          </a:ln>
        </p:spPr>
        <p:txBody>
          <a:bodyPr anchorCtr="0" anchor="t" bIns="0" lIns="0" spcFirstLastPara="1" rIns="0" wrap="square" tIns="0">
            <a:spAutoFit/>
          </a:bodyPr>
          <a:lstStyle/>
          <a:p>
            <a:pPr indent="-453771" lvl="0" marL="457200" marR="0" rtl="0" algn="just">
              <a:lnSpc>
                <a:spcPct val="120022"/>
              </a:lnSpc>
              <a:spcBef>
                <a:spcPts val="0"/>
              </a:spcBef>
              <a:spcAft>
                <a:spcPts val="0"/>
              </a:spcAft>
              <a:buClr>
                <a:srgbClr val="000000"/>
              </a:buClr>
              <a:buSzPts val="3546"/>
              <a:buFont typeface="Lato"/>
              <a:buChar char="-"/>
            </a:pPr>
            <a:r>
              <a:rPr b="0" i="0" lang="en-US" sz="3546" u="none" cap="none" strike="noStrike">
                <a:solidFill>
                  <a:srgbClr val="000000"/>
                </a:solidFill>
                <a:latin typeface="Lato"/>
                <a:ea typeface="Lato"/>
                <a:cs typeface="Lato"/>
                <a:sym typeface="Lato"/>
              </a:rPr>
              <a:t>Nghiên cứu còn hạn chế về tính khả dụng và độ chính xác của dữ liệu lịch sử cổ phiếu, đặc biệt với dữ liệu không đồng nhất hoặc thiếu sót.</a:t>
            </a:r>
            <a:endParaRPr sz="3546">
              <a:latin typeface="Lato"/>
              <a:ea typeface="Lato"/>
              <a:cs typeface="Lato"/>
              <a:sym typeface="Lato"/>
            </a:endParaRPr>
          </a:p>
          <a:p>
            <a:pPr indent="-453771" lvl="0" marL="457200" marR="0" rtl="0" algn="just">
              <a:lnSpc>
                <a:spcPct val="120022"/>
              </a:lnSpc>
              <a:spcBef>
                <a:spcPts val="0"/>
              </a:spcBef>
              <a:spcAft>
                <a:spcPts val="0"/>
              </a:spcAft>
              <a:buClr>
                <a:srgbClr val="000000"/>
              </a:buClr>
              <a:buSzPts val="3546"/>
              <a:buFont typeface="Lato"/>
              <a:buChar char="-"/>
            </a:pPr>
            <a:r>
              <a:rPr b="0" i="0" lang="en-US" sz="3546" u="none" cap="none" strike="noStrike">
                <a:solidFill>
                  <a:srgbClr val="000000"/>
                </a:solidFill>
                <a:latin typeface="Lato"/>
                <a:ea typeface="Lato"/>
                <a:cs typeface="Lato"/>
                <a:sym typeface="Lato"/>
              </a:rPr>
              <a:t> Các mô hình chưa tích hợp các yếu tố thị trường bên ngoài: như sự kiện kinh tế, chính trị hay cú sốc tài chính, làm giảm tính chính xác trong một số điều kiện. </a:t>
            </a:r>
            <a:endParaRPr b="0" i="0" sz="3546" u="none" cap="none" strike="noStrike">
              <a:solidFill>
                <a:srgbClr val="000000"/>
              </a:solidFill>
              <a:latin typeface="Lato"/>
              <a:ea typeface="Lato"/>
              <a:cs typeface="Lato"/>
              <a:sym typeface="Lato"/>
            </a:endParaRPr>
          </a:p>
          <a:p>
            <a:pPr indent="-453771" lvl="0" marL="457200" marR="0" rtl="0" algn="just">
              <a:lnSpc>
                <a:spcPct val="120022"/>
              </a:lnSpc>
              <a:spcBef>
                <a:spcPts val="0"/>
              </a:spcBef>
              <a:spcAft>
                <a:spcPts val="0"/>
              </a:spcAft>
              <a:buClr>
                <a:srgbClr val="000000"/>
              </a:buClr>
              <a:buSzPts val="3546"/>
              <a:buFont typeface="Lato"/>
              <a:buChar char="-"/>
            </a:pPr>
            <a:r>
              <a:rPr lang="en-US" sz="3546">
                <a:latin typeface="Lato"/>
                <a:ea typeface="Lato"/>
                <a:cs typeface="Lato"/>
                <a:sym typeface="Lato"/>
              </a:rPr>
              <a:t>K</a:t>
            </a:r>
            <a:r>
              <a:rPr b="0" i="0" lang="en-US" sz="3546" u="none" cap="none" strike="noStrike">
                <a:solidFill>
                  <a:srgbClr val="000000"/>
                </a:solidFill>
                <a:latin typeface="Lato"/>
                <a:ea typeface="Lato"/>
                <a:cs typeface="Lato"/>
                <a:sym typeface="Lato"/>
              </a:rPr>
              <a:t>hả năng khái quát hóa của các mô hình bị hạn chế khi áp dụng cho các ngành khác ngoài CNTT mà không thực hiện tối ưu hóa thêm.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86" name="Google Shape;486;p71"/>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71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22" name="Google Shape;122;p4"/>
          <p:cNvSpPr txBox="1"/>
          <p:nvPr/>
        </p:nvSpPr>
        <p:spPr>
          <a:xfrm>
            <a:off x="599544" y="252634"/>
            <a:ext cx="17088900" cy="6465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4200">
                <a:solidFill>
                  <a:srgbClr val="F05F22"/>
                </a:solidFill>
                <a:latin typeface="Lato"/>
                <a:ea typeface="Lato"/>
                <a:cs typeface="Lato"/>
                <a:sym typeface="Lato"/>
              </a:rPr>
              <a:t>Giới thiệu đề tài</a:t>
            </a:r>
            <a:endParaRPr/>
          </a:p>
        </p:txBody>
      </p:sp>
      <p:sp>
        <p:nvSpPr>
          <p:cNvPr id="123" name="Google Shape;123;p4"/>
          <p:cNvSpPr txBox="1"/>
          <p:nvPr/>
        </p:nvSpPr>
        <p:spPr>
          <a:xfrm>
            <a:off x="599550" y="2183675"/>
            <a:ext cx="12654900" cy="6310200"/>
          </a:xfrm>
          <a:prstGeom prst="rect">
            <a:avLst/>
          </a:prstGeom>
          <a:noFill/>
          <a:ln>
            <a:noFill/>
          </a:ln>
        </p:spPr>
        <p:txBody>
          <a:bodyPr anchorCtr="0" anchor="t" bIns="0" lIns="0" spcFirstLastPara="1" rIns="0" wrap="square" tIns="0">
            <a:spAutoFit/>
          </a:bodyPr>
          <a:lstStyle/>
          <a:p>
            <a:pPr indent="0" lvl="0" marL="0" rtl="0" algn="just">
              <a:lnSpc>
                <a:spcPct val="120000"/>
              </a:lnSpc>
              <a:spcBef>
                <a:spcPts val="0"/>
              </a:spcBef>
              <a:spcAft>
                <a:spcPts val="0"/>
              </a:spcAft>
              <a:buClr>
                <a:schemeClr val="dk1"/>
              </a:buClr>
              <a:buSzPts val="1100"/>
              <a:buFont typeface="Arial"/>
              <a:buNone/>
            </a:pPr>
            <a:r>
              <a:rPr b="1" lang="en-US" sz="2900">
                <a:solidFill>
                  <a:schemeClr val="dk1"/>
                </a:solidFill>
              </a:rPr>
              <a:t>Mục tiêu chính:</a:t>
            </a:r>
            <a:endParaRPr b="1" sz="2900">
              <a:solidFill>
                <a:schemeClr val="dk1"/>
              </a:solidFill>
            </a:endParaRPr>
          </a:p>
          <a:p>
            <a:pPr indent="-412750" lvl="0" marL="457200" rtl="0" algn="l">
              <a:lnSpc>
                <a:spcPct val="115000"/>
              </a:lnSpc>
              <a:spcBef>
                <a:spcPts val="1200"/>
              </a:spcBef>
              <a:spcAft>
                <a:spcPts val="0"/>
              </a:spcAft>
              <a:buClr>
                <a:schemeClr val="dk1"/>
              </a:buClr>
              <a:buSzPts val="2900"/>
              <a:buChar char="●"/>
            </a:pPr>
            <a:r>
              <a:rPr lang="en-US" sz="2900">
                <a:solidFill>
                  <a:schemeClr val="dk1"/>
                </a:solidFill>
              </a:rPr>
              <a:t>Phân tích giá </a:t>
            </a:r>
            <a:r>
              <a:rPr lang="en-US" sz="2900">
                <a:solidFill>
                  <a:schemeClr val="dk1"/>
                </a:solidFill>
              </a:rPr>
              <a:t>cổ phiếu nhóm ngành Công nghệ Thông tin 5 năm trở lại đây. </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Tối ưu hóa lợi nhuận bằng kỹ thuật giao dịch theo cặp </a:t>
            </a:r>
            <a:r>
              <a:rPr b="1" lang="en-US" sz="2900">
                <a:solidFill>
                  <a:schemeClr val="dk1"/>
                </a:solidFill>
              </a:rPr>
              <a:t>Pair Trading</a:t>
            </a:r>
            <a:r>
              <a:rPr lang="en-US" sz="2900">
                <a:solidFill>
                  <a:schemeClr val="dk1"/>
                </a:solidFill>
              </a:rPr>
              <a:t> (Giao dịch theo cặp) và </a:t>
            </a:r>
            <a:r>
              <a:rPr b="1" lang="en-US" sz="2900">
                <a:solidFill>
                  <a:schemeClr val="dk1"/>
                </a:solidFill>
              </a:rPr>
              <a:t>Reversal Trading </a:t>
            </a:r>
            <a:r>
              <a:rPr lang="en-US" sz="2900">
                <a:solidFill>
                  <a:schemeClr val="dk1"/>
                </a:solidFill>
              </a:rPr>
              <a:t>(Giao dịch đảo chiều).</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Xây dựng mô hình d</a:t>
            </a:r>
            <a:r>
              <a:rPr lang="en-US" sz="2900">
                <a:solidFill>
                  <a:schemeClr val="dk1"/>
                </a:solidFill>
              </a:rPr>
              <a:t>ự đoán giá sử dụng các mô hình học máy </a:t>
            </a:r>
            <a:r>
              <a:rPr b="1" lang="en-US" sz="2900">
                <a:solidFill>
                  <a:schemeClr val="dk1"/>
                </a:solidFill>
              </a:rPr>
              <a:t>Ridge Linear Regression</a:t>
            </a:r>
            <a:r>
              <a:rPr lang="en-US" sz="2900">
                <a:solidFill>
                  <a:schemeClr val="dk1"/>
                </a:solidFill>
              </a:rPr>
              <a:t>, </a:t>
            </a:r>
            <a:r>
              <a:rPr b="1" lang="en-US" sz="2900">
                <a:solidFill>
                  <a:schemeClr val="dk1"/>
                </a:solidFill>
              </a:rPr>
              <a:t>ARIMA</a:t>
            </a:r>
            <a:r>
              <a:rPr lang="en-US" sz="2900">
                <a:solidFill>
                  <a:schemeClr val="dk1"/>
                </a:solidFill>
              </a:rPr>
              <a:t>, và </a:t>
            </a:r>
            <a:r>
              <a:rPr b="1" lang="en-US" sz="2900">
                <a:solidFill>
                  <a:schemeClr val="dk1"/>
                </a:solidFill>
              </a:rPr>
              <a:t>LSTM</a:t>
            </a:r>
            <a:r>
              <a:rPr lang="en-US" sz="2900">
                <a:solidFill>
                  <a:schemeClr val="dk1"/>
                </a:solidFill>
              </a:rPr>
              <a:t>.</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Tiến hành thử nghiệm: Kết hợp mô hình dự đoán với kỹ thuật giao dịch theo cặp. </a:t>
            </a:r>
            <a:endParaRPr sz="2900">
              <a:solidFill>
                <a:schemeClr val="dk1"/>
              </a:solidFill>
            </a:endParaRPr>
          </a:p>
          <a:p>
            <a:pPr indent="0" lvl="0" marL="457200" rtl="0" algn="l">
              <a:lnSpc>
                <a:spcPct val="115000"/>
              </a:lnSpc>
              <a:spcBef>
                <a:spcPts val="1200"/>
              </a:spcBef>
              <a:spcAft>
                <a:spcPts val="0"/>
              </a:spcAft>
              <a:buNone/>
            </a:pPr>
            <a:r>
              <a:t/>
            </a:r>
            <a:endParaRPr sz="2900">
              <a:solidFill>
                <a:schemeClr val="dk1"/>
              </a:solidFill>
            </a:endParaRPr>
          </a:p>
          <a:p>
            <a:pPr indent="0" lvl="0" marL="0" marR="0" rtl="0" algn="just">
              <a:lnSpc>
                <a:spcPct val="120000"/>
              </a:lnSpc>
              <a:spcBef>
                <a:spcPts val="1200"/>
              </a:spcBef>
              <a:spcAft>
                <a:spcPts val="0"/>
              </a:spcAft>
              <a:buNone/>
            </a:pPr>
            <a:r>
              <a:t/>
            </a:r>
            <a:endParaRPr sz="4500">
              <a:latin typeface="Lato"/>
              <a:ea typeface="Lato"/>
              <a:cs typeface="Lato"/>
              <a:sym typeface="Lato"/>
            </a:endParaRPr>
          </a:p>
        </p:txBody>
      </p:sp>
      <p:sp>
        <p:nvSpPr>
          <p:cNvPr id="124" name="Google Shape;124;p4"/>
          <p:cNvSpPr txBox="1"/>
          <p:nvPr/>
        </p:nvSpPr>
        <p:spPr>
          <a:xfrm>
            <a:off x="438581" y="1009255"/>
            <a:ext cx="17088900" cy="5541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3600"/>
              <a:t>2. Mục tiêu chính</a:t>
            </a:r>
            <a:endParaRPr/>
          </a:p>
        </p:txBody>
      </p:sp>
      <p:sp>
        <p:nvSpPr>
          <p:cNvPr id="125" name="Google Shape;125;p4"/>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25d39525d9_0_14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1" name="Google Shape;131;g325d39525d9_0_143"/>
          <p:cNvSpPr txBox="1"/>
          <p:nvPr/>
        </p:nvSpPr>
        <p:spPr>
          <a:xfrm>
            <a:off x="3289536" y="3430901"/>
            <a:ext cx="11709000" cy="1628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8500" u="none" cap="none" strike="noStrike">
                <a:solidFill>
                  <a:srgbClr val="C00000"/>
                </a:solidFill>
                <a:latin typeface="Lato"/>
                <a:ea typeface="Lato"/>
                <a:cs typeface="Lato"/>
                <a:sym typeface="Lato"/>
              </a:rPr>
              <a:t>KHUNG NGHIÊN CỨU</a:t>
            </a:r>
            <a:endParaRPr/>
          </a:p>
          <a:p>
            <a:pPr indent="0" lvl="0" marL="0" marR="0" rtl="0" algn="ctr">
              <a:lnSpc>
                <a:spcPct val="108000"/>
              </a:lnSpc>
              <a:spcBef>
                <a:spcPts val="0"/>
              </a:spcBef>
              <a:spcAft>
                <a:spcPts val="0"/>
              </a:spcAft>
              <a:buNone/>
            </a:pPr>
            <a:r>
              <a:t/>
            </a:r>
            <a:endParaRPr/>
          </a:p>
        </p:txBody>
      </p:sp>
      <p:sp>
        <p:nvSpPr>
          <p:cNvPr id="132" name="Google Shape;132;g325d39525d9_0_143"/>
          <p:cNvSpPr txBox="1"/>
          <p:nvPr/>
        </p:nvSpPr>
        <p:spPr>
          <a:xfrm>
            <a:off x="17259300" y="9210675"/>
            <a:ext cx="1524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18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25d39525d9_0_14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8" name="Google Shape;138;g325d39525d9_0_149"/>
          <p:cNvSpPr txBox="1"/>
          <p:nvPr/>
        </p:nvSpPr>
        <p:spPr>
          <a:xfrm>
            <a:off x="599544" y="252634"/>
            <a:ext cx="17088900" cy="6465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4200" u="none" cap="none" strike="noStrike">
                <a:solidFill>
                  <a:srgbClr val="F05F22"/>
                </a:solidFill>
                <a:latin typeface="Lato"/>
                <a:ea typeface="Lato"/>
                <a:cs typeface="Lato"/>
                <a:sym typeface="Lato"/>
              </a:rPr>
              <a:t>KHUNG NGHIÊN CỨU</a:t>
            </a:r>
            <a:endParaRPr/>
          </a:p>
        </p:txBody>
      </p:sp>
      <p:sp>
        <p:nvSpPr>
          <p:cNvPr id="139" name="Google Shape;139;g325d39525d9_0_149"/>
          <p:cNvSpPr txBox="1"/>
          <p:nvPr/>
        </p:nvSpPr>
        <p:spPr>
          <a:xfrm>
            <a:off x="13007340" y="9580245"/>
            <a:ext cx="3931800" cy="2772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140" name="Google Shape;140;g325d39525d9_0_149"/>
          <p:cNvSpPr txBox="1"/>
          <p:nvPr/>
        </p:nvSpPr>
        <p:spPr>
          <a:xfrm>
            <a:off x="599550" y="1692575"/>
            <a:ext cx="17088900" cy="554100"/>
          </a:xfrm>
          <a:prstGeom prst="rect">
            <a:avLst/>
          </a:prstGeom>
          <a:noFill/>
          <a:ln>
            <a:noFill/>
          </a:ln>
        </p:spPr>
        <p:txBody>
          <a:bodyPr anchorCtr="0" anchor="t" bIns="0" lIns="0" spcFirstLastPara="1" rIns="0" wrap="square" tIns="0">
            <a:spAutoFit/>
          </a:bodyPr>
          <a:lstStyle/>
          <a:p>
            <a:pPr indent="0" lvl="0" marL="914400" marR="0" rtl="0" algn="l">
              <a:lnSpc>
                <a:spcPct val="108000"/>
              </a:lnSpc>
              <a:spcBef>
                <a:spcPts val="0"/>
              </a:spcBef>
              <a:spcAft>
                <a:spcPts val="0"/>
              </a:spcAft>
              <a:buNone/>
            </a:pPr>
            <a:r>
              <a:t/>
            </a:r>
            <a:endParaRPr b="1" sz="3600"/>
          </a:p>
        </p:txBody>
      </p:sp>
      <p:sp>
        <p:nvSpPr>
          <p:cNvPr id="141" name="Google Shape;141;g325d39525d9_0_149"/>
          <p:cNvSpPr txBox="1"/>
          <p:nvPr/>
        </p:nvSpPr>
        <p:spPr>
          <a:xfrm>
            <a:off x="429965" y="2261789"/>
            <a:ext cx="17123700" cy="215400"/>
          </a:xfrm>
          <a:prstGeom prst="rect">
            <a:avLst/>
          </a:prstGeom>
          <a:noFill/>
          <a:ln>
            <a:noFill/>
          </a:ln>
        </p:spPr>
        <p:txBody>
          <a:bodyPr anchorCtr="0" anchor="t" bIns="0" lIns="0" spcFirstLastPara="1" rIns="0" wrap="square" tIns="0">
            <a:spAutoFit/>
          </a:bodyPr>
          <a:lstStyle/>
          <a:p>
            <a:pPr indent="0" lvl="0" marL="0" marR="0" rtl="0" algn="just">
              <a:lnSpc>
                <a:spcPct val="120022"/>
              </a:lnSpc>
              <a:spcBef>
                <a:spcPts val="0"/>
              </a:spcBef>
              <a:spcAft>
                <a:spcPts val="0"/>
              </a:spcAft>
              <a:buNone/>
            </a:pPr>
            <a:r>
              <a:t/>
            </a:r>
            <a:endParaRPr/>
          </a:p>
        </p:txBody>
      </p:sp>
      <p:sp>
        <p:nvSpPr>
          <p:cNvPr id="142" name="Google Shape;142;g325d39525d9_0_149"/>
          <p:cNvSpPr txBox="1"/>
          <p:nvPr/>
        </p:nvSpPr>
        <p:spPr>
          <a:xfrm>
            <a:off x="17259300" y="9210675"/>
            <a:ext cx="1524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19</a:t>
            </a:r>
            <a:endParaRPr/>
          </a:p>
        </p:txBody>
      </p:sp>
      <p:pic>
        <p:nvPicPr>
          <p:cNvPr id="143" name="Google Shape;143;g325d39525d9_0_149"/>
          <p:cNvPicPr preferRelativeResize="0"/>
          <p:nvPr/>
        </p:nvPicPr>
        <p:blipFill>
          <a:blip r:embed="rId4">
            <a:alphaModFix/>
          </a:blip>
          <a:stretch>
            <a:fillRect/>
          </a:stretch>
        </p:blipFill>
        <p:spPr>
          <a:xfrm>
            <a:off x="1424921" y="1301363"/>
            <a:ext cx="15133826" cy="768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9" name="Google Shape;149;p6"/>
          <p:cNvSpPr txBox="1"/>
          <p:nvPr/>
        </p:nvSpPr>
        <p:spPr>
          <a:xfrm>
            <a:off x="5086997" y="4446841"/>
            <a:ext cx="7856700" cy="16623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lang="en-US" sz="10800">
                <a:solidFill>
                  <a:srgbClr val="C00000"/>
                </a:solidFill>
                <a:latin typeface="Lato"/>
                <a:ea typeface="Lato"/>
                <a:cs typeface="Lato"/>
                <a:sym typeface="Lato"/>
              </a:rPr>
              <a:t>Tập dữ liệu</a:t>
            </a:r>
            <a:endParaRPr/>
          </a:p>
        </p:txBody>
      </p:sp>
      <p:sp>
        <p:nvSpPr>
          <p:cNvPr id="150" name="Google Shape;150;p6"/>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C00000"/>
                </a:solidFill>
                <a:latin typeface="Play"/>
                <a:ea typeface="Play"/>
                <a:cs typeface="Play"/>
                <a:sym typeface="Play"/>
              </a:rPr>
              <a:t>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7"/>
          <p:cNvSpPr/>
          <p:nvPr/>
        </p:nvSpPr>
        <p:spPr>
          <a:xfrm>
            <a:off x="599544" y="3569589"/>
            <a:ext cx="16820735" cy="4247235"/>
          </a:xfrm>
          <a:custGeom>
            <a:rect b="b" l="l" r="r" t="t"/>
            <a:pathLst>
              <a:path extrusionOk="0" h="4247235" w="16820735">
                <a:moveTo>
                  <a:pt x="0" y="0"/>
                </a:moveTo>
                <a:lnTo>
                  <a:pt x="16820735" y="0"/>
                </a:lnTo>
                <a:lnTo>
                  <a:pt x="16820735" y="4247235"/>
                </a:lnTo>
                <a:lnTo>
                  <a:pt x="0" y="4247235"/>
                </a:lnTo>
                <a:lnTo>
                  <a:pt x="0" y="0"/>
                </a:lnTo>
                <a:close/>
              </a:path>
            </a:pathLst>
          </a:custGeom>
          <a:blipFill rotWithShape="1">
            <a:blip r:embed="rId3">
              <a:alphaModFix/>
            </a:blip>
            <a:stretch>
              <a:fillRect b="0" l="0" r="0" t="0"/>
            </a:stretch>
          </a:blipFill>
          <a:ln>
            <a:noFill/>
          </a:ln>
        </p:spPr>
      </p:sp>
      <p:sp>
        <p:nvSpPr>
          <p:cNvPr id="156" name="Google Shape;156;p7"/>
          <p:cNvSpPr txBox="1"/>
          <p:nvPr/>
        </p:nvSpPr>
        <p:spPr>
          <a:xfrm>
            <a:off x="599544" y="252634"/>
            <a:ext cx="17088900" cy="6465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4200">
                <a:solidFill>
                  <a:srgbClr val="F05F22"/>
                </a:solidFill>
                <a:latin typeface="Lato"/>
                <a:ea typeface="Lato"/>
                <a:cs typeface="Lato"/>
                <a:sym typeface="Lato"/>
              </a:rPr>
              <a:t>Tập dữ liệu</a:t>
            </a:r>
            <a:endParaRPr/>
          </a:p>
        </p:txBody>
      </p:sp>
      <p:sp>
        <p:nvSpPr>
          <p:cNvPr id="157" name="Google Shape;157;p7"/>
          <p:cNvSpPr txBox="1"/>
          <p:nvPr/>
        </p:nvSpPr>
        <p:spPr>
          <a:xfrm>
            <a:off x="13007340" y="9580245"/>
            <a:ext cx="3931920" cy="456248"/>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898989"/>
                </a:solidFill>
                <a:latin typeface="Arial"/>
                <a:ea typeface="Arial"/>
                <a:cs typeface="Arial"/>
                <a:sym typeface="Arial"/>
              </a:rPr>
              <a:t>7</a:t>
            </a:r>
            <a:endParaRPr/>
          </a:p>
        </p:txBody>
      </p:sp>
      <p:sp>
        <p:nvSpPr>
          <p:cNvPr id="158" name="Google Shape;158;p7"/>
          <p:cNvSpPr txBox="1"/>
          <p:nvPr/>
        </p:nvSpPr>
        <p:spPr>
          <a:xfrm>
            <a:off x="0" y="1000125"/>
            <a:ext cx="17088912" cy="569214"/>
          </a:xfrm>
          <a:prstGeom prst="rect">
            <a:avLst/>
          </a:prstGeom>
          <a:noFill/>
          <a:ln>
            <a:noFill/>
          </a:ln>
        </p:spPr>
        <p:txBody>
          <a:bodyPr anchorCtr="0" anchor="t" bIns="0" lIns="0" spcFirstLastPara="1" rIns="0" wrap="square" tIns="0">
            <a:spAutoFit/>
          </a:bodyPr>
          <a:lstStyle/>
          <a:p>
            <a:pPr indent="-388620" lvl="1" marL="777240" marR="0" rtl="0" algn="l">
              <a:lnSpc>
                <a:spcPct val="108000"/>
              </a:lnSpc>
              <a:spcBef>
                <a:spcPts val="0"/>
              </a:spcBef>
              <a:spcAft>
                <a:spcPts val="0"/>
              </a:spcAft>
              <a:buClr>
                <a:srgbClr val="000000"/>
              </a:buClr>
              <a:buSzPts val="3600"/>
              <a:buFont typeface="Arial"/>
              <a:buAutoNum type="arabicPeriod"/>
            </a:pPr>
            <a:r>
              <a:rPr b="1" i="0" lang="en-US" sz="3600" u="none" cap="none" strike="noStrike">
                <a:solidFill>
                  <a:srgbClr val="000000"/>
                </a:solidFill>
                <a:latin typeface="Arial"/>
                <a:ea typeface="Arial"/>
                <a:cs typeface="Arial"/>
                <a:sym typeface="Arial"/>
              </a:rPr>
              <a:t>Tổng quan về Dataset</a:t>
            </a:r>
            <a:endParaRPr/>
          </a:p>
        </p:txBody>
      </p:sp>
      <p:sp>
        <p:nvSpPr>
          <p:cNvPr id="159" name="Google Shape;159;p7"/>
          <p:cNvSpPr txBox="1"/>
          <p:nvPr/>
        </p:nvSpPr>
        <p:spPr>
          <a:xfrm>
            <a:off x="2538239" y="1731264"/>
            <a:ext cx="12435061" cy="9334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000000"/>
                </a:solidFill>
                <a:latin typeface="Arimo"/>
                <a:ea typeface="Arimo"/>
                <a:cs typeface="Arimo"/>
                <a:sym typeface="Arimo"/>
              </a:rPr>
              <a:t>Top 10 công ty CNTT trích xuất dữ liệu từ trang web tài chính vietstock</a:t>
            </a:r>
            <a:endParaRPr/>
          </a:p>
          <a:p>
            <a:pPr indent="0" lvl="0" marL="0" marR="0" rtl="0" algn="ctr">
              <a:lnSpc>
                <a:spcPct val="120000"/>
              </a:lnSpc>
              <a:spcBef>
                <a:spcPts val="0"/>
              </a:spcBef>
              <a:spcAft>
                <a:spcPts val="0"/>
              </a:spcAft>
              <a:buNone/>
            </a:pPr>
            <a:r>
              <a:rPr b="0" i="0" lang="en-US" sz="3000" u="none" cap="none" strike="noStrike">
                <a:solidFill>
                  <a:srgbClr val="000000"/>
                </a:solidFill>
                <a:latin typeface="Arimo"/>
                <a:ea typeface="Arimo"/>
                <a:cs typeface="Arimo"/>
                <a:sym typeface="Arimo"/>
              </a:rPr>
              <a:t>(https://vietstock.vn/)</a:t>
            </a:r>
            <a:endParaRPr/>
          </a:p>
        </p:txBody>
      </p:sp>
      <p:sp>
        <p:nvSpPr>
          <p:cNvPr id="160" name="Google Shape;160;p7"/>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Play"/>
                <a:ea typeface="Play"/>
                <a:cs typeface="Play"/>
                <a:sym typeface="Play"/>
              </a:rPr>
              <a:t>7</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